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73"/>
  </p:notesMasterIdLst>
  <p:sldIdLst>
    <p:sldId id="474" r:id="rId5"/>
    <p:sldId id="373" r:id="rId6"/>
    <p:sldId id="374" r:id="rId7"/>
    <p:sldId id="375" r:id="rId8"/>
    <p:sldId id="376" r:id="rId9"/>
    <p:sldId id="377" r:id="rId10"/>
    <p:sldId id="439" r:id="rId11"/>
    <p:sldId id="379"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440" r:id="rId26"/>
    <p:sldId id="394" r:id="rId27"/>
    <p:sldId id="395" r:id="rId28"/>
    <p:sldId id="396" r:id="rId29"/>
    <p:sldId id="397" r:id="rId30"/>
    <p:sldId id="441" r:id="rId31"/>
    <p:sldId id="473" r:id="rId32"/>
    <p:sldId id="447" r:id="rId33"/>
    <p:sldId id="401" r:id="rId34"/>
    <p:sldId id="448" r:id="rId35"/>
    <p:sldId id="449" r:id="rId36"/>
    <p:sldId id="450" r:id="rId37"/>
    <p:sldId id="405" r:id="rId38"/>
    <p:sldId id="451" r:id="rId39"/>
    <p:sldId id="452" r:id="rId40"/>
    <p:sldId id="454" r:id="rId41"/>
    <p:sldId id="458" r:id="rId42"/>
    <p:sldId id="456" r:id="rId43"/>
    <p:sldId id="411" r:id="rId44"/>
    <p:sldId id="470" r:id="rId45"/>
    <p:sldId id="471" r:id="rId46"/>
    <p:sldId id="459" r:id="rId47"/>
    <p:sldId id="415" r:id="rId48"/>
    <p:sldId id="416" r:id="rId49"/>
    <p:sldId id="417" r:id="rId50"/>
    <p:sldId id="418" r:id="rId51"/>
    <p:sldId id="419" r:id="rId52"/>
    <p:sldId id="469" r:id="rId53"/>
    <p:sldId id="468" r:id="rId54"/>
    <p:sldId id="467" r:id="rId55"/>
    <p:sldId id="423" r:id="rId56"/>
    <p:sldId id="442" r:id="rId57"/>
    <p:sldId id="465" r:id="rId58"/>
    <p:sldId id="466" r:id="rId59"/>
    <p:sldId id="455" r:id="rId60"/>
    <p:sldId id="443" r:id="rId61"/>
    <p:sldId id="464" r:id="rId62"/>
    <p:sldId id="463" r:id="rId63"/>
    <p:sldId id="462" r:id="rId64"/>
    <p:sldId id="461" r:id="rId65"/>
    <p:sldId id="433" r:id="rId66"/>
    <p:sldId id="460" r:id="rId67"/>
    <p:sldId id="444" r:id="rId68"/>
    <p:sldId id="436" r:id="rId69"/>
    <p:sldId id="445" r:id="rId70"/>
    <p:sldId id="438" r:id="rId71"/>
    <p:sldId id="475" r:id="rId7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502"/>
    <a:srgbClr val="002060"/>
    <a:srgbClr val="C6D321"/>
    <a:srgbClr val="505050"/>
    <a:srgbClr val="8FBE00"/>
    <a:srgbClr val="EFF6DE"/>
    <a:srgbClr val="FEFEFC"/>
    <a:srgbClr val="F5F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8" autoAdjust="0"/>
    <p:restoredTop sz="84323" autoAdjust="0"/>
  </p:normalViewPr>
  <p:slideViewPr>
    <p:cSldViewPr snapToGrid="0">
      <p:cViewPr varScale="1">
        <p:scale>
          <a:sx n="58" d="100"/>
          <a:sy n="58" d="100"/>
        </p:scale>
        <p:origin x="98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F7AC-4834-A7FB-E9CD295387BE}"/>
              </c:ext>
            </c:extLst>
          </c:dPt>
          <c:dPt>
            <c:idx val="1"/>
            <c:bubble3D val="0"/>
            <c:spPr>
              <a:solidFill>
                <a:srgbClr val="C6D321"/>
              </a:solidFill>
              <a:ln w="19050">
                <a:solidFill>
                  <a:schemeClr val="lt1"/>
                </a:solidFill>
              </a:ln>
              <a:effectLst/>
            </c:spPr>
            <c:extLst>
              <c:ext xmlns:c16="http://schemas.microsoft.com/office/drawing/2014/chart" uri="{C3380CC4-5D6E-409C-BE32-E72D297353CC}">
                <c16:uniqueId val="{00000002-F7AC-4834-A7FB-E9CD295387BE}"/>
              </c:ext>
            </c:extLst>
          </c:dPt>
          <c:cat>
            <c:strRef>
              <c:f>Hoja1!$A$2:$A$3</c:f>
              <c:strCache>
                <c:ptCount val="2"/>
                <c:pt idx="0">
                  <c:v>1er trim.</c:v>
                </c:pt>
                <c:pt idx="1">
                  <c:v>2º trim.</c:v>
                </c:pt>
              </c:strCache>
            </c:strRef>
          </c:cat>
          <c:val>
            <c:numRef>
              <c:f>Hoja1!$B$2:$B$3</c:f>
              <c:numCache>
                <c:formatCode>General</c:formatCode>
                <c:ptCount val="2"/>
                <c:pt idx="0">
                  <c:v>40</c:v>
                </c:pt>
                <c:pt idx="1">
                  <c:v>60</c:v>
                </c:pt>
              </c:numCache>
            </c:numRef>
          </c:val>
          <c:extLst>
            <c:ext xmlns:c16="http://schemas.microsoft.com/office/drawing/2014/chart" uri="{C3380CC4-5D6E-409C-BE32-E72D297353CC}">
              <c16:uniqueId val="{00000000-F7AC-4834-A7FB-E9CD295387B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D4AC0-4DAF-40FE-A27C-609DDFB3DEA4}" type="datetimeFigureOut">
              <a:rPr lang="es-CL" smtClean="0"/>
              <a:t>15/04/2024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F361A-B66D-469B-B028-DDD0DB3A01DD}" type="slidenum">
              <a:rPr lang="es-CL" smtClean="0"/>
              <a:t>‹Nº›</a:t>
            </a:fld>
            <a:endParaRPr lang="es-CL"/>
          </a:p>
        </p:txBody>
      </p:sp>
    </p:spTree>
    <p:extLst>
      <p:ext uri="{BB962C8B-B14F-4D97-AF65-F5344CB8AC3E}">
        <p14:creationId xmlns:p14="http://schemas.microsoft.com/office/powerpoint/2010/main" val="3881166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9"/>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pitchFamily="34" charset="0"/>
                <a:ea typeface="ＭＳ Ｐゴシック" pitchFamily="34" charset="-128"/>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pitchFamily="34" charset="0"/>
                <a:ea typeface="ＭＳ Ｐゴシック" pitchFamily="34" charset="-128"/>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pitchFamily="34" charset="0"/>
                <a:ea typeface="ＭＳ Ｐゴシック" pitchFamily="34" charset="-128"/>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pitchFamily="34" charset="0"/>
                <a:ea typeface="ＭＳ Ｐゴシック" pitchFamily="34" charset="-128"/>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pitchFamily="34" charset="0"/>
                <a:ea typeface="ＭＳ Ｐゴシック" pitchFamily="34" charset="-128"/>
              </a:defRPr>
            </a:lvl5pPr>
            <a:lvl6pPr marL="2204550" indent="-200414" defTabSz="393869" eaLnBrk="0" fontAlgn="base" hangingPunct="0">
              <a:lnSpc>
                <a:spcPct val="83000"/>
              </a:lnSpc>
              <a:spcBef>
                <a:spcPct val="0"/>
              </a:spcBef>
              <a:spcAft>
                <a:spcPct val="0"/>
              </a:spcAft>
              <a:buClr>
                <a:srgbClr val="000000"/>
              </a:buClr>
              <a:buSzPct val="100000"/>
              <a:buFont typeface="Times New Roman" pitchFamily="18"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pitchFamily="34" charset="0"/>
                <a:ea typeface="ＭＳ Ｐゴシック" pitchFamily="34" charset="-128"/>
              </a:defRPr>
            </a:lvl6pPr>
            <a:lvl7pPr marL="2605377" indent="-200414" defTabSz="393869" eaLnBrk="0" fontAlgn="base" hangingPunct="0">
              <a:lnSpc>
                <a:spcPct val="83000"/>
              </a:lnSpc>
              <a:spcBef>
                <a:spcPct val="0"/>
              </a:spcBef>
              <a:spcAft>
                <a:spcPct val="0"/>
              </a:spcAft>
              <a:buClr>
                <a:srgbClr val="000000"/>
              </a:buClr>
              <a:buSzPct val="100000"/>
              <a:buFont typeface="Times New Roman" pitchFamily="18"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pitchFamily="34" charset="0"/>
                <a:ea typeface="ＭＳ Ｐゴシック" pitchFamily="34" charset="-128"/>
              </a:defRPr>
            </a:lvl7pPr>
            <a:lvl8pPr marL="3006204" indent="-200414" defTabSz="393869" eaLnBrk="0" fontAlgn="base" hangingPunct="0">
              <a:lnSpc>
                <a:spcPct val="83000"/>
              </a:lnSpc>
              <a:spcBef>
                <a:spcPct val="0"/>
              </a:spcBef>
              <a:spcAft>
                <a:spcPct val="0"/>
              </a:spcAft>
              <a:buClr>
                <a:srgbClr val="000000"/>
              </a:buClr>
              <a:buSzPct val="100000"/>
              <a:buFont typeface="Times New Roman" pitchFamily="18"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pitchFamily="34" charset="0"/>
                <a:ea typeface="ＭＳ Ｐゴシック" pitchFamily="34" charset="-128"/>
              </a:defRPr>
            </a:lvl8pPr>
            <a:lvl9pPr marL="3407032" indent="-200414" defTabSz="393869" eaLnBrk="0" fontAlgn="base" hangingPunct="0">
              <a:lnSpc>
                <a:spcPct val="83000"/>
              </a:lnSpc>
              <a:spcBef>
                <a:spcPct val="0"/>
              </a:spcBef>
              <a:spcAft>
                <a:spcPct val="0"/>
              </a:spcAft>
              <a:buClr>
                <a:srgbClr val="000000"/>
              </a:buClr>
              <a:buSzPct val="100000"/>
              <a:buFont typeface="Times New Roman" pitchFamily="18"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pitchFamily="34" charset="0"/>
                <a:ea typeface="ＭＳ Ｐゴシック" pitchFamily="34" charset="-128"/>
              </a:defRPr>
            </a:lvl9pPr>
          </a:lstStyle>
          <a:p>
            <a:pPr eaLnBrk="1"/>
            <a:fld id="{9AC4FC54-C036-4605-9FE6-D236941ECB24}" type="slidenum">
              <a:rPr lang="es-CO" smtClean="0">
                <a:solidFill>
                  <a:srgbClr val="000000"/>
                </a:solidFill>
                <a:latin typeface="Times New Roman" pitchFamily="18" charset="0"/>
              </a:rPr>
              <a:pPr eaLnBrk="1"/>
              <a:t>2</a:t>
            </a:fld>
            <a:endParaRPr lang="es-CO" dirty="0">
              <a:solidFill>
                <a:srgbClr val="000000"/>
              </a:solidFill>
              <a:latin typeface="Times New Roman" pitchFamily="18" charset="0"/>
            </a:endParaRPr>
          </a:p>
        </p:txBody>
      </p:sp>
      <p:sp>
        <p:nvSpPr>
          <p:cNvPr id="44035" name="Text Box 1"/>
          <p:cNvSpPr txBox="1">
            <a:spLocks noChangeArrowheads="1"/>
          </p:cNvSpPr>
          <p:nvPr/>
        </p:nvSpPr>
        <p:spPr bwMode="auto">
          <a:xfrm>
            <a:off x="1003786" y="695134"/>
            <a:ext cx="4848989" cy="3428152"/>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es-ES" dirty="0"/>
          </a:p>
        </p:txBody>
      </p:sp>
      <p:sp>
        <p:nvSpPr>
          <p:cNvPr id="21506" name="Text Box 2"/>
          <p:cNvSpPr>
            <a:spLocks noGrp="1" noChangeArrowheads="1"/>
          </p:cNvSpPr>
          <p:nvPr>
            <p:ph type="body"/>
          </p:nvPr>
        </p:nvSpPr>
        <p:spPr>
          <a:xfrm>
            <a:off x="685512" y="4343231"/>
            <a:ext cx="5482656" cy="4111066"/>
          </a:xfrm>
        </p:spPr>
        <p:txBody>
          <a:bodyPr wrap="none" anchor="ctr"/>
          <a:lstStyle/>
          <a:p>
            <a:pPr>
              <a:buFont typeface="Times New Roman" charset="0"/>
              <a:buNone/>
              <a:defRPr/>
            </a:pPr>
            <a:endParaRPr lang="es-ES" dirty="0">
              <a:cs typeface="+mn-cs"/>
            </a:endParaRPr>
          </a:p>
        </p:txBody>
      </p:sp>
    </p:spTree>
    <p:extLst>
      <p:ext uri="{BB962C8B-B14F-4D97-AF65-F5344CB8AC3E}">
        <p14:creationId xmlns:p14="http://schemas.microsoft.com/office/powerpoint/2010/main" val="3100264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E3A6A87A-8868-4C2D-B449-35BBD9C6EC97}" type="slidenum">
              <a:rPr lang="es-CL" smtClean="0"/>
              <a:pPr/>
              <a:t>30</a:t>
            </a:fld>
            <a:endParaRPr lang="es-CL" dirty="0"/>
          </a:p>
        </p:txBody>
      </p:sp>
    </p:spTree>
    <p:extLst>
      <p:ext uri="{BB962C8B-B14F-4D97-AF65-F5344CB8AC3E}">
        <p14:creationId xmlns:p14="http://schemas.microsoft.com/office/powerpoint/2010/main" val="234782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None/>
            </a:pPr>
            <a:r>
              <a:rPr lang="es-CL" sz="1200" dirty="0"/>
              <a:t>El Comité debe ser paritario, es decir, debe estar constituido por ambas partes de la organización, tanto empleador como trabajadores con paridad o igualdad de número. </a:t>
            </a:r>
          </a:p>
          <a:p>
            <a:pPr marL="0" indent="0" algn="just">
              <a:buNone/>
            </a:pPr>
            <a:r>
              <a:rPr lang="es-CL" sz="1200" dirty="0"/>
              <a:t>Además, será el responsable de llevar a cabo cada una de las etapas del proceso.</a:t>
            </a:r>
          </a:p>
          <a:p>
            <a:pPr marL="0" indent="0" algn="just">
              <a:buFont typeface="Arial" pitchFamily="34" charset="0"/>
              <a:buNone/>
            </a:pPr>
            <a:r>
              <a:rPr lang="es-CL" sz="1200" dirty="0"/>
              <a:t>El </a:t>
            </a:r>
            <a:r>
              <a:rPr lang="es-CL" sz="1200" dirty="0" err="1"/>
              <a:t>CdA</a:t>
            </a:r>
            <a:r>
              <a:rPr lang="es-CL" sz="1200" dirty="0"/>
              <a:t> se debe conformar de un número mínimo de 4 personas y un máximo de 10, entre representantes de trabajadores y del empleador. </a:t>
            </a:r>
          </a:p>
          <a:p>
            <a:pPr marL="0" indent="0" algn="just">
              <a:buFont typeface="Arial" pitchFamily="34" charset="0"/>
              <a:buNone/>
            </a:pPr>
            <a:r>
              <a:rPr lang="es-CL" sz="1200" dirty="0"/>
              <a:t>En cuanto a los representantes de los trabajadores,</a:t>
            </a:r>
            <a:r>
              <a:rPr lang="es-CL" sz="1200" baseline="0" dirty="0"/>
              <a:t> </a:t>
            </a:r>
            <a:r>
              <a:rPr lang="es-CL" sz="1200" dirty="0"/>
              <a:t>uno debe ser del Comité Paritario de Higiene y Seguridad (CPHS) y un representante del o los sindicatos. En el caso de no existir sindicato, el representante deberá ser elegido por los trabajadores mediante votación. </a:t>
            </a:r>
          </a:p>
          <a:p>
            <a:pPr marL="0" indent="0" algn="just">
              <a:buNone/>
            </a:pPr>
            <a:r>
              <a:rPr lang="es-CL" sz="1200" dirty="0"/>
              <a:t>Los representantes del Empleador serán del área de recursos humanos y el encargado de Prevención de Riesgos u otro que el empleador determine. </a:t>
            </a:r>
          </a:p>
          <a:p>
            <a:endParaRPr lang="es-CL" dirty="0"/>
          </a:p>
        </p:txBody>
      </p:sp>
      <p:sp>
        <p:nvSpPr>
          <p:cNvPr id="4" name="Marcador de número de diapositiva 3"/>
          <p:cNvSpPr>
            <a:spLocks noGrp="1"/>
          </p:cNvSpPr>
          <p:nvPr>
            <p:ph type="sldNum" sz="quarter" idx="10"/>
          </p:nvPr>
        </p:nvSpPr>
        <p:spPr/>
        <p:txBody>
          <a:bodyPr/>
          <a:lstStyle/>
          <a:p>
            <a:fld id="{A02F361A-B66D-469B-B028-DDD0DB3A01DD}" type="slidenum">
              <a:rPr lang="es-CL" smtClean="0"/>
              <a:t>31</a:t>
            </a:fld>
            <a:endParaRPr lang="es-CL"/>
          </a:p>
        </p:txBody>
      </p:sp>
    </p:spTree>
    <p:extLst>
      <p:ext uri="{BB962C8B-B14F-4D97-AF65-F5344CB8AC3E}">
        <p14:creationId xmlns:p14="http://schemas.microsoft.com/office/powerpoint/2010/main" val="3071696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itchFamily="34" charset="0"/>
              <a:buNone/>
            </a:pPr>
            <a:r>
              <a:rPr lang="es-CL" sz="1200" dirty="0"/>
              <a:t>Para los centros de trabajo entre 10 y 25 trabajadores, el CdA debe ajustarse, quedando conformado por el representante de la dirección de la Empresa y el representante de los trabajadores, quienes deberían contar con la asesoría del </a:t>
            </a:r>
            <a:r>
              <a:rPr lang="es-CL" sz="1200" dirty="0" err="1"/>
              <a:t>prevencionista</a:t>
            </a:r>
            <a:r>
              <a:rPr lang="es-CL" sz="1200" dirty="0"/>
              <a:t> de riesgos o la asistencia de su organismo administrador.  </a:t>
            </a:r>
          </a:p>
          <a:p>
            <a:endParaRPr lang="es-CL" dirty="0"/>
          </a:p>
        </p:txBody>
      </p:sp>
      <p:sp>
        <p:nvSpPr>
          <p:cNvPr id="4" name="Marcador de número de diapositiva 3"/>
          <p:cNvSpPr>
            <a:spLocks noGrp="1"/>
          </p:cNvSpPr>
          <p:nvPr>
            <p:ph type="sldNum" sz="quarter" idx="10"/>
          </p:nvPr>
        </p:nvSpPr>
        <p:spPr/>
        <p:txBody>
          <a:bodyPr/>
          <a:lstStyle/>
          <a:p>
            <a:fld id="{A02F361A-B66D-469B-B028-DDD0DB3A01DD}" type="slidenum">
              <a:rPr lang="es-CL" smtClean="0"/>
              <a:t>32</a:t>
            </a:fld>
            <a:endParaRPr lang="es-CL"/>
          </a:p>
        </p:txBody>
      </p:sp>
    </p:spTree>
    <p:extLst>
      <p:ext uri="{BB962C8B-B14F-4D97-AF65-F5344CB8AC3E}">
        <p14:creationId xmlns:p14="http://schemas.microsoft.com/office/powerpoint/2010/main" val="417180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Debe quedar registro en Acta de todo</a:t>
            </a:r>
            <a:r>
              <a:rPr lang="es-CL" baseline="0" dirty="0"/>
              <a:t> antecedente que permita transparentar la elección de los representantes, principalmente de la parte trabajadora, ya que estos no pueden ser designados por el empleador, sino electos por sus pares o designados por los líderes sindicales en aquellos centros de trabajo en donde exista.</a:t>
            </a:r>
            <a:endParaRPr lang="es-CL" dirty="0"/>
          </a:p>
        </p:txBody>
      </p:sp>
      <p:sp>
        <p:nvSpPr>
          <p:cNvPr id="4" name="Marcador de número de diapositiva 3"/>
          <p:cNvSpPr>
            <a:spLocks noGrp="1"/>
          </p:cNvSpPr>
          <p:nvPr>
            <p:ph type="sldNum" sz="quarter" idx="10"/>
          </p:nvPr>
        </p:nvSpPr>
        <p:spPr/>
        <p:txBody>
          <a:bodyPr/>
          <a:lstStyle/>
          <a:p>
            <a:fld id="{A02F361A-B66D-469B-B028-DDD0DB3A01DD}" type="slidenum">
              <a:rPr lang="es-CL" smtClean="0"/>
              <a:t>33</a:t>
            </a:fld>
            <a:endParaRPr lang="es-CL"/>
          </a:p>
        </p:txBody>
      </p:sp>
    </p:spTree>
    <p:extLst>
      <p:ext uri="{BB962C8B-B14F-4D97-AF65-F5344CB8AC3E}">
        <p14:creationId xmlns:p14="http://schemas.microsoft.com/office/powerpoint/2010/main" val="1248116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CL" dirty="0"/>
              <a:t>El</a:t>
            </a:r>
            <a:r>
              <a:rPr lang="es-CL" baseline="0" dirty="0"/>
              <a:t> Método SUSESO/ISTAS 21 indica explícitamente que cada miembro del CDA debe tener una copia del manual para su estudio.</a:t>
            </a:r>
            <a:endParaRPr lang="es-CL" dirty="0"/>
          </a:p>
        </p:txBody>
      </p:sp>
      <p:sp>
        <p:nvSpPr>
          <p:cNvPr id="4" name="Marcador de número de diapositiva 3"/>
          <p:cNvSpPr>
            <a:spLocks noGrp="1"/>
          </p:cNvSpPr>
          <p:nvPr>
            <p:ph type="sldNum" sz="quarter" idx="10"/>
          </p:nvPr>
        </p:nvSpPr>
        <p:spPr/>
        <p:txBody>
          <a:bodyPr/>
          <a:lstStyle/>
          <a:p>
            <a:fld id="{A02F361A-B66D-469B-B028-DDD0DB3A01DD}" type="slidenum">
              <a:rPr lang="es-CL" smtClean="0"/>
              <a:t>34</a:t>
            </a:fld>
            <a:endParaRPr lang="es-CL"/>
          </a:p>
        </p:txBody>
      </p:sp>
    </p:spTree>
    <p:extLst>
      <p:ext uri="{BB962C8B-B14F-4D97-AF65-F5344CB8AC3E}">
        <p14:creationId xmlns:p14="http://schemas.microsoft.com/office/powerpoint/2010/main" val="254650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None/>
            </a:pPr>
            <a:r>
              <a:rPr lang="es-CL" sz="1200" dirty="0">
                <a:solidFill>
                  <a:prstClr val="black"/>
                </a:solidFill>
                <a:latin typeface="+mn-lt"/>
              </a:rPr>
              <a:t>Funciones del </a:t>
            </a:r>
            <a:r>
              <a:rPr lang="es-CL" sz="1200" dirty="0" err="1">
                <a:solidFill>
                  <a:prstClr val="black"/>
                </a:solidFill>
                <a:latin typeface="+mn-lt"/>
              </a:rPr>
              <a:t>CdA</a:t>
            </a:r>
            <a:r>
              <a:rPr lang="es-CL" sz="1200" dirty="0">
                <a:solidFill>
                  <a:prstClr val="black"/>
                </a:solidFill>
                <a:latin typeface="+mn-lt"/>
              </a:rPr>
              <a:t>:</a:t>
            </a:r>
          </a:p>
          <a:p>
            <a:pPr marL="0" indent="0" algn="just">
              <a:buNone/>
            </a:pPr>
            <a:r>
              <a:rPr lang="es-CL" sz="1200" dirty="0">
                <a:solidFill>
                  <a:prstClr val="black"/>
                </a:solidFill>
                <a:latin typeface="+mn-lt"/>
              </a:rPr>
              <a:t>Diseñar la Bitácora y definir cronograma o carta Gantt</a:t>
            </a:r>
          </a:p>
          <a:p>
            <a:pPr marL="0" indent="0" algn="just">
              <a:buNone/>
            </a:pPr>
            <a:r>
              <a:rPr lang="es-CL" sz="1200" dirty="0">
                <a:solidFill>
                  <a:prstClr val="black"/>
                </a:solidFill>
                <a:latin typeface="+mn-lt"/>
              </a:rPr>
              <a:t>Configurar el perfil del Centro de Trabajo para la aplicación On-line</a:t>
            </a:r>
          </a:p>
          <a:p>
            <a:pPr marL="0" indent="0" algn="just">
              <a:buNone/>
            </a:pPr>
            <a:r>
              <a:rPr lang="es-CL" sz="1200" dirty="0">
                <a:solidFill>
                  <a:prstClr val="black"/>
                </a:solidFill>
                <a:latin typeface="+mn-lt"/>
              </a:rPr>
              <a:t>Determinar el período de aplicación </a:t>
            </a:r>
          </a:p>
          <a:p>
            <a:endParaRPr lang="es-CL" dirty="0"/>
          </a:p>
        </p:txBody>
      </p:sp>
      <p:sp>
        <p:nvSpPr>
          <p:cNvPr id="4" name="Marcador de número de diapositiva 3"/>
          <p:cNvSpPr>
            <a:spLocks noGrp="1"/>
          </p:cNvSpPr>
          <p:nvPr>
            <p:ph type="sldNum" sz="quarter" idx="10"/>
          </p:nvPr>
        </p:nvSpPr>
        <p:spPr/>
        <p:txBody>
          <a:bodyPr/>
          <a:lstStyle/>
          <a:p>
            <a:fld id="{A02F361A-B66D-469B-B028-DDD0DB3A01DD}" type="slidenum">
              <a:rPr lang="es-CL" smtClean="0"/>
              <a:t>35</a:t>
            </a:fld>
            <a:endParaRPr lang="es-CL"/>
          </a:p>
        </p:txBody>
      </p:sp>
    </p:spTree>
    <p:extLst>
      <p:ext uri="{BB962C8B-B14F-4D97-AF65-F5344CB8AC3E}">
        <p14:creationId xmlns:p14="http://schemas.microsoft.com/office/powerpoint/2010/main" val="3065017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None/>
            </a:pPr>
            <a:r>
              <a:rPr lang="es-CL" sz="1200" dirty="0">
                <a:solidFill>
                  <a:prstClr val="black"/>
                </a:solidFill>
                <a:latin typeface="+mn-lt"/>
              </a:rPr>
              <a:t>Definir las unidades de análisis.</a:t>
            </a:r>
          </a:p>
          <a:p>
            <a:pPr marL="0" indent="0" algn="just">
              <a:buNone/>
            </a:pPr>
            <a:r>
              <a:rPr lang="es-CL" sz="1200" dirty="0">
                <a:solidFill>
                  <a:prstClr val="black"/>
                </a:solidFill>
                <a:latin typeface="+mn-lt"/>
              </a:rPr>
              <a:t>Adaptar el Cuestionario en las secciones permitidas, donde </a:t>
            </a:r>
            <a:r>
              <a:rPr lang="es-CL" sz="1200" dirty="0">
                <a:latin typeface="+mn-lt"/>
              </a:rPr>
              <a:t>sólo en el caso del cuestionario breve se pueden modificar alguna preguntas.</a:t>
            </a:r>
          </a:p>
          <a:p>
            <a:pPr marL="0" indent="0" algn="just">
              <a:buNone/>
            </a:pPr>
            <a:r>
              <a:rPr lang="es-CL" sz="1200" dirty="0">
                <a:solidFill>
                  <a:prstClr val="black"/>
                </a:solidFill>
                <a:latin typeface="+mn-lt"/>
              </a:rPr>
              <a:t>Definir forma y contenido de la campaña de sensibilización.</a:t>
            </a:r>
          </a:p>
          <a:p>
            <a:pPr marL="0" indent="0" algn="just">
              <a:buNone/>
            </a:pPr>
            <a:r>
              <a:rPr lang="es-CL" sz="1200" dirty="0">
                <a:solidFill>
                  <a:prstClr val="black"/>
                </a:solidFill>
                <a:latin typeface="+mn-lt"/>
              </a:rPr>
              <a:t>Asegurar que la difusión y sensibilización llegue a todos los trabajadores.</a:t>
            </a:r>
          </a:p>
          <a:p>
            <a:pPr marL="0" indent="0" algn="just">
              <a:buNone/>
            </a:pPr>
            <a:r>
              <a:rPr lang="es-CL" sz="1200" dirty="0">
                <a:solidFill>
                  <a:prstClr val="black"/>
                </a:solidFill>
                <a:latin typeface="+mn-lt"/>
              </a:rPr>
              <a:t>Resguardar las condiciones de anonimato y confidencialidad que exige la metodología.</a:t>
            </a:r>
          </a:p>
          <a:p>
            <a:endParaRPr lang="es-CL" dirty="0"/>
          </a:p>
        </p:txBody>
      </p:sp>
      <p:sp>
        <p:nvSpPr>
          <p:cNvPr id="4" name="Marcador de número de diapositiva 3"/>
          <p:cNvSpPr>
            <a:spLocks noGrp="1"/>
          </p:cNvSpPr>
          <p:nvPr>
            <p:ph type="sldNum" sz="quarter" idx="10"/>
          </p:nvPr>
        </p:nvSpPr>
        <p:spPr/>
        <p:txBody>
          <a:bodyPr/>
          <a:lstStyle/>
          <a:p>
            <a:fld id="{A02F361A-B66D-469B-B028-DDD0DB3A01DD}" type="slidenum">
              <a:rPr lang="es-CL" smtClean="0"/>
              <a:t>36</a:t>
            </a:fld>
            <a:endParaRPr lang="es-CL"/>
          </a:p>
        </p:txBody>
      </p:sp>
    </p:spTree>
    <p:extLst>
      <p:ext uri="{BB962C8B-B14F-4D97-AF65-F5344CB8AC3E}">
        <p14:creationId xmlns:p14="http://schemas.microsoft.com/office/powerpoint/2010/main" val="30919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02F361A-B66D-469B-B028-DDD0DB3A01DD}" type="slidenum">
              <a:rPr lang="es-CL" smtClean="0"/>
              <a:t>37</a:t>
            </a:fld>
            <a:endParaRPr lang="es-CL"/>
          </a:p>
        </p:txBody>
      </p:sp>
    </p:spTree>
    <p:extLst>
      <p:ext uri="{BB962C8B-B14F-4D97-AF65-F5344CB8AC3E}">
        <p14:creationId xmlns:p14="http://schemas.microsoft.com/office/powerpoint/2010/main" val="912136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CL" sz="1200" dirty="0"/>
              <a:t>Unidades de análisis:</a:t>
            </a:r>
            <a:r>
              <a:rPr lang="es-CL" sz="1200" baseline="0" dirty="0"/>
              <a:t> </a:t>
            </a:r>
            <a:r>
              <a:rPr lang="es-CL" sz="1200" dirty="0"/>
              <a:t>considerar un número mínimo de 10 personas para asegurar el anonimato. </a:t>
            </a:r>
          </a:p>
          <a:p>
            <a:endParaRPr lang="es-CL" dirty="0"/>
          </a:p>
        </p:txBody>
      </p:sp>
      <p:sp>
        <p:nvSpPr>
          <p:cNvPr id="4" name="Marcador de número de diapositiva 3"/>
          <p:cNvSpPr>
            <a:spLocks noGrp="1"/>
          </p:cNvSpPr>
          <p:nvPr>
            <p:ph type="sldNum" sz="quarter" idx="10"/>
          </p:nvPr>
        </p:nvSpPr>
        <p:spPr/>
        <p:txBody>
          <a:bodyPr/>
          <a:lstStyle/>
          <a:p>
            <a:fld id="{A02F361A-B66D-469B-B028-DDD0DB3A01DD}" type="slidenum">
              <a:rPr lang="es-CL" smtClean="0"/>
              <a:t>38</a:t>
            </a:fld>
            <a:endParaRPr lang="es-CL"/>
          </a:p>
        </p:txBody>
      </p:sp>
    </p:spTree>
    <p:extLst>
      <p:ext uri="{BB962C8B-B14F-4D97-AF65-F5344CB8AC3E}">
        <p14:creationId xmlns:p14="http://schemas.microsoft.com/office/powerpoint/2010/main" val="3612335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02F361A-B66D-469B-B028-DDD0DB3A01DD}" type="slidenum">
              <a:rPr lang="es-CL" smtClean="0"/>
              <a:t>39</a:t>
            </a:fld>
            <a:endParaRPr lang="es-CL"/>
          </a:p>
        </p:txBody>
      </p:sp>
    </p:spTree>
    <p:extLst>
      <p:ext uri="{BB962C8B-B14F-4D97-AF65-F5344CB8AC3E}">
        <p14:creationId xmlns:p14="http://schemas.microsoft.com/office/powerpoint/2010/main" val="2446072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490" eaLnBrk="0" hangingPunct="0">
              <a:defRPr sz="2300">
                <a:solidFill>
                  <a:schemeClr val="tx1"/>
                </a:solidFill>
                <a:latin typeface="Arial" charset="0"/>
                <a:ea typeface="ＭＳ Ｐゴシック" pitchFamily="34" charset="-128"/>
              </a:defRPr>
            </a:lvl1pPr>
            <a:lvl2pPr marL="724599" indent="-278692" defTabSz="913490" eaLnBrk="0" hangingPunct="0">
              <a:defRPr sz="2300">
                <a:solidFill>
                  <a:schemeClr val="tx1"/>
                </a:solidFill>
                <a:latin typeface="Arial" charset="0"/>
                <a:ea typeface="ＭＳ Ｐゴシック" pitchFamily="34" charset="-128"/>
              </a:defRPr>
            </a:lvl2pPr>
            <a:lvl3pPr marL="1114768" indent="-222954" defTabSz="913490" eaLnBrk="0" hangingPunct="0">
              <a:defRPr sz="2300">
                <a:solidFill>
                  <a:schemeClr val="tx1"/>
                </a:solidFill>
                <a:latin typeface="Arial" charset="0"/>
                <a:ea typeface="ＭＳ Ｐゴシック" pitchFamily="34" charset="-128"/>
              </a:defRPr>
            </a:lvl3pPr>
            <a:lvl4pPr marL="1560675" indent="-222954" defTabSz="913490" eaLnBrk="0" hangingPunct="0">
              <a:defRPr sz="2300">
                <a:solidFill>
                  <a:schemeClr val="tx1"/>
                </a:solidFill>
                <a:latin typeface="Arial" charset="0"/>
                <a:ea typeface="ＭＳ Ｐゴシック" pitchFamily="34" charset="-128"/>
              </a:defRPr>
            </a:lvl4pPr>
            <a:lvl5pPr marL="2006582" indent="-222954" defTabSz="913490" eaLnBrk="0" hangingPunct="0">
              <a:defRPr sz="2300">
                <a:solidFill>
                  <a:schemeClr val="tx1"/>
                </a:solidFill>
                <a:latin typeface="Arial" charset="0"/>
                <a:ea typeface="ＭＳ Ｐゴシック" pitchFamily="34" charset="-128"/>
              </a:defRPr>
            </a:lvl5pPr>
            <a:lvl6pPr marL="2452489"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6pPr>
            <a:lvl7pPr marL="2898397"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7pPr>
            <a:lvl8pPr marL="3344304"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8pPr>
            <a:lvl9pPr marL="3790211"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9pPr>
          </a:lstStyle>
          <a:p>
            <a:fld id="{19B16699-9644-41C9-8252-A124A446685A}" type="slidenum">
              <a:rPr lang="es-ES" sz="1200">
                <a:latin typeface="Times" pitchFamily="18" charset="0"/>
              </a:rPr>
              <a:pPr/>
              <a:t>3</a:t>
            </a:fld>
            <a:endParaRPr lang="es-ES" sz="1200" dirty="0">
              <a:latin typeface="Times" pitchFamily="18" charset="0"/>
            </a:endParaRPr>
          </a:p>
        </p:txBody>
      </p:sp>
      <p:sp>
        <p:nvSpPr>
          <p:cNvPr id="60419" name="Rectangle 2"/>
          <p:cNvSpPr>
            <a:spLocks noGrp="1" noRot="1" noChangeAspect="1" noChangeArrowheads="1" noTextEdit="1"/>
          </p:cNvSpPr>
          <p:nvPr>
            <p:ph type="sldImg"/>
          </p:nvPr>
        </p:nvSpPr>
        <p:spPr>
          <a:xfrm>
            <a:off x="381000" y="685800"/>
            <a:ext cx="6096000" cy="3429000"/>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dirty="0"/>
          </a:p>
        </p:txBody>
      </p:sp>
    </p:spTree>
    <p:extLst>
      <p:ext uri="{BB962C8B-B14F-4D97-AF65-F5344CB8AC3E}">
        <p14:creationId xmlns:p14="http://schemas.microsoft.com/office/powerpoint/2010/main" val="253628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Unidad Geográfica:</a:t>
            </a:r>
            <a:r>
              <a:rPr lang="es-MX" baseline="0" dirty="0"/>
              <a:t> se refiere a la creación de unidades de análisis enfocadas en geografía dentro del centro de trabajo, por ejemplo: Piso 1, piso 2; Sector A, Sector B; Zona azul, zona blanca.</a:t>
            </a:r>
          </a:p>
          <a:p>
            <a:r>
              <a:rPr lang="es-MX" baseline="0" dirty="0"/>
              <a:t>Por ocupación: Se refiere a la creación de unidades de análisis en función de puestos de trabajo o cargos como lo establece la Clasificación Internacional Uniforme de Ocupaciones.  Por ejemplo: Supervisores, Operarios, Profesionales de la salud, Técnicos y profesionales de nivel medio.</a:t>
            </a:r>
          </a:p>
          <a:p>
            <a:r>
              <a:rPr lang="es-MX" baseline="0" dirty="0"/>
              <a:t>Unidad Funcional: Se refiere a la creación de unidades de análisis enfocadas en departamentos o áreas dentro del centro de trabajo.  Por ejemplo: RRHH, Comercial, Producción, Finanzas, Comercial, Ventas.</a:t>
            </a:r>
            <a:endParaRPr lang="es-MX" dirty="0"/>
          </a:p>
        </p:txBody>
      </p:sp>
      <p:sp>
        <p:nvSpPr>
          <p:cNvPr id="4" name="Marcador de número de diapositiva 3"/>
          <p:cNvSpPr>
            <a:spLocks noGrp="1"/>
          </p:cNvSpPr>
          <p:nvPr>
            <p:ph type="sldNum" sz="quarter" idx="10"/>
          </p:nvPr>
        </p:nvSpPr>
        <p:spPr/>
        <p:txBody>
          <a:bodyPr/>
          <a:lstStyle/>
          <a:p>
            <a:fld id="{A02F361A-B66D-469B-B028-DDD0DB3A01DD}" type="slidenum">
              <a:rPr lang="es-CL" smtClean="0"/>
              <a:t>41</a:t>
            </a:fld>
            <a:endParaRPr lang="es-CL"/>
          </a:p>
        </p:txBody>
      </p:sp>
    </p:spTree>
    <p:extLst>
      <p:ext uri="{BB962C8B-B14F-4D97-AF65-F5344CB8AC3E}">
        <p14:creationId xmlns:p14="http://schemas.microsoft.com/office/powerpoint/2010/main" val="1164297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Unidad Geográfica:</a:t>
            </a:r>
            <a:r>
              <a:rPr lang="es-MX" baseline="0" dirty="0"/>
              <a:t> se refiere a la creación de unidades de análisis enfocadas en geografía dentro del centro de trabajo, por ejemplo: Piso 1, piso 2; Sector A, Sector B; Zona azul, zona blanca.</a:t>
            </a:r>
          </a:p>
          <a:p>
            <a:r>
              <a:rPr lang="es-MX" baseline="0" dirty="0"/>
              <a:t>Por ocupación: Se refiere a la creación de unidades de análisis en función de puestos de trabajo o cargos como lo establece la Clasificación Internacional Uniforme de Ocupaciones.  Por ejemplo: Supervisores, Operarios, Profesionales de la salud, Técnicos y profesionales de nivel medio.</a:t>
            </a:r>
          </a:p>
          <a:p>
            <a:r>
              <a:rPr lang="es-MX" baseline="0" dirty="0"/>
              <a:t>Unidad Funcional: Se refiere a la creación de unidades de análisis enfocadas en departamentos o áreas dentro del centro de trabajo.  Por ejemplo: RRHH, Comercial, Producción, Finanzas, Comercial, Ventas.</a:t>
            </a:r>
            <a:endParaRPr lang="es-MX" dirty="0"/>
          </a:p>
        </p:txBody>
      </p:sp>
      <p:sp>
        <p:nvSpPr>
          <p:cNvPr id="4" name="Marcador de número de diapositiva 3"/>
          <p:cNvSpPr>
            <a:spLocks noGrp="1"/>
          </p:cNvSpPr>
          <p:nvPr>
            <p:ph type="sldNum" sz="quarter" idx="10"/>
          </p:nvPr>
        </p:nvSpPr>
        <p:spPr/>
        <p:txBody>
          <a:bodyPr/>
          <a:lstStyle/>
          <a:p>
            <a:fld id="{A02F361A-B66D-469B-B028-DDD0DB3A01DD}" type="slidenum">
              <a:rPr lang="es-CL" smtClean="0"/>
              <a:t>42</a:t>
            </a:fld>
            <a:endParaRPr lang="es-CL"/>
          </a:p>
        </p:txBody>
      </p:sp>
    </p:spTree>
    <p:extLst>
      <p:ext uri="{BB962C8B-B14F-4D97-AF65-F5344CB8AC3E}">
        <p14:creationId xmlns:p14="http://schemas.microsoft.com/office/powerpoint/2010/main" val="19319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490" eaLnBrk="0" hangingPunct="0">
              <a:defRPr sz="2300">
                <a:solidFill>
                  <a:schemeClr val="tx1"/>
                </a:solidFill>
                <a:latin typeface="Arial" charset="0"/>
                <a:ea typeface="ＭＳ Ｐゴシック" pitchFamily="34" charset="-128"/>
              </a:defRPr>
            </a:lvl1pPr>
            <a:lvl2pPr marL="724599" indent="-278692" defTabSz="913490" eaLnBrk="0" hangingPunct="0">
              <a:defRPr sz="2300">
                <a:solidFill>
                  <a:schemeClr val="tx1"/>
                </a:solidFill>
                <a:latin typeface="Arial" charset="0"/>
                <a:ea typeface="ＭＳ Ｐゴシック" pitchFamily="34" charset="-128"/>
              </a:defRPr>
            </a:lvl2pPr>
            <a:lvl3pPr marL="1114768" indent="-222954" defTabSz="913490" eaLnBrk="0" hangingPunct="0">
              <a:defRPr sz="2300">
                <a:solidFill>
                  <a:schemeClr val="tx1"/>
                </a:solidFill>
                <a:latin typeface="Arial" charset="0"/>
                <a:ea typeface="ＭＳ Ｐゴシック" pitchFamily="34" charset="-128"/>
              </a:defRPr>
            </a:lvl3pPr>
            <a:lvl4pPr marL="1560675" indent="-222954" defTabSz="913490" eaLnBrk="0" hangingPunct="0">
              <a:defRPr sz="2300">
                <a:solidFill>
                  <a:schemeClr val="tx1"/>
                </a:solidFill>
                <a:latin typeface="Arial" charset="0"/>
                <a:ea typeface="ＭＳ Ｐゴシック" pitchFamily="34" charset="-128"/>
              </a:defRPr>
            </a:lvl4pPr>
            <a:lvl5pPr marL="2006582" indent="-222954" defTabSz="913490" eaLnBrk="0" hangingPunct="0">
              <a:defRPr sz="2300">
                <a:solidFill>
                  <a:schemeClr val="tx1"/>
                </a:solidFill>
                <a:latin typeface="Arial" charset="0"/>
                <a:ea typeface="ＭＳ Ｐゴシック" pitchFamily="34" charset="-128"/>
              </a:defRPr>
            </a:lvl5pPr>
            <a:lvl6pPr marL="2452489"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6pPr>
            <a:lvl7pPr marL="2898397"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7pPr>
            <a:lvl8pPr marL="3344304"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8pPr>
            <a:lvl9pPr marL="3790211"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9pPr>
          </a:lstStyle>
          <a:p>
            <a:fld id="{19B16699-9644-41C9-8252-A124A446685A}" type="slidenum">
              <a:rPr lang="es-ES" sz="1200">
                <a:latin typeface="Times" pitchFamily="18" charset="0"/>
              </a:rPr>
              <a:pPr/>
              <a:t>43</a:t>
            </a:fld>
            <a:endParaRPr lang="es-ES" sz="1200" dirty="0">
              <a:latin typeface="Times" pitchFamily="18" charset="0"/>
            </a:endParaRPr>
          </a:p>
        </p:txBody>
      </p:sp>
      <p:sp>
        <p:nvSpPr>
          <p:cNvPr id="60419" name="Rectangle 2"/>
          <p:cNvSpPr>
            <a:spLocks noGrp="1" noRot="1" noChangeAspect="1" noChangeArrowheads="1" noTextEdit="1"/>
          </p:cNvSpPr>
          <p:nvPr>
            <p:ph type="sldImg"/>
          </p:nvPr>
        </p:nvSpPr>
        <p:spPr>
          <a:xfrm>
            <a:off x="381000" y="685800"/>
            <a:ext cx="6096000" cy="3429000"/>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dirty="0"/>
          </a:p>
        </p:txBody>
      </p:sp>
    </p:spTree>
    <p:extLst>
      <p:ext uri="{BB962C8B-B14F-4D97-AF65-F5344CB8AC3E}">
        <p14:creationId xmlns:p14="http://schemas.microsoft.com/office/powerpoint/2010/main" val="3905227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CL" dirty="0"/>
              <a:t>Se explican las posibles consecuencias de no realizar una adecuada sensibilización. Muchas veces una</a:t>
            </a:r>
            <a:r>
              <a:rPr lang="es-CL" baseline="0" dirty="0"/>
              <a:t> baja participación en el cuestionario se explica por una inadecuada sensibilización.</a:t>
            </a:r>
            <a:endParaRPr lang="es-CL" dirty="0"/>
          </a:p>
        </p:txBody>
      </p:sp>
      <p:sp>
        <p:nvSpPr>
          <p:cNvPr id="4" name="Marcador de número de diapositiva 3"/>
          <p:cNvSpPr>
            <a:spLocks noGrp="1"/>
          </p:cNvSpPr>
          <p:nvPr>
            <p:ph type="sldNum" sz="quarter" idx="10"/>
          </p:nvPr>
        </p:nvSpPr>
        <p:spPr/>
        <p:txBody>
          <a:bodyPr/>
          <a:lstStyle/>
          <a:p>
            <a:fld id="{A02F361A-B66D-469B-B028-DDD0DB3A01DD}" type="slidenum">
              <a:rPr lang="es-CL" smtClean="0"/>
              <a:t>48</a:t>
            </a:fld>
            <a:endParaRPr lang="es-CL"/>
          </a:p>
        </p:txBody>
      </p:sp>
    </p:spTree>
    <p:extLst>
      <p:ext uri="{BB962C8B-B14F-4D97-AF65-F5344CB8AC3E}">
        <p14:creationId xmlns:p14="http://schemas.microsoft.com/office/powerpoint/2010/main" val="1033359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490" eaLnBrk="0" hangingPunct="0">
              <a:defRPr sz="2300">
                <a:solidFill>
                  <a:schemeClr val="tx1"/>
                </a:solidFill>
                <a:latin typeface="Arial" charset="0"/>
                <a:ea typeface="ＭＳ Ｐゴシック" pitchFamily="34" charset="-128"/>
              </a:defRPr>
            </a:lvl1pPr>
            <a:lvl2pPr marL="724599" indent="-278692" defTabSz="913490" eaLnBrk="0" hangingPunct="0">
              <a:defRPr sz="2300">
                <a:solidFill>
                  <a:schemeClr val="tx1"/>
                </a:solidFill>
                <a:latin typeface="Arial" charset="0"/>
                <a:ea typeface="ＭＳ Ｐゴシック" pitchFamily="34" charset="-128"/>
              </a:defRPr>
            </a:lvl2pPr>
            <a:lvl3pPr marL="1114768" indent="-222954" defTabSz="913490" eaLnBrk="0" hangingPunct="0">
              <a:defRPr sz="2300">
                <a:solidFill>
                  <a:schemeClr val="tx1"/>
                </a:solidFill>
                <a:latin typeface="Arial" charset="0"/>
                <a:ea typeface="ＭＳ Ｐゴシック" pitchFamily="34" charset="-128"/>
              </a:defRPr>
            </a:lvl3pPr>
            <a:lvl4pPr marL="1560675" indent="-222954" defTabSz="913490" eaLnBrk="0" hangingPunct="0">
              <a:defRPr sz="2300">
                <a:solidFill>
                  <a:schemeClr val="tx1"/>
                </a:solidFill>
                <a:latin typeface="Arial" charset="0"/>
                <a:ea typeface="ＭＳ Ｐゴシック" pitchFamily="34" charset="-128"/>
              </a:defRPr>
            </a:lvl4pPr>
            <a:lvl5pPr marL="2006582" indent="-222954" defTabSz="913490" eaLnBrk="0" hangingPunct="0">
              <a:defRPr sz="2300">
                <a:solidFill>
                  <a:schemeClr val="tx1"/>
                </a:solidFill>
                <a:latin typeface="Arial" charset="0"/>
                <a:ea typeface="ＭＳ Ｐゴシック" pitchFamily="34" charset="-128"/>
              </a:defRPr>
            </a:lvl5pPr>
            <a:lvl6pPr marL="2452489"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6pPr>
            <a:lvl7pPr marL="2898397"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7pPr>
            <a:lvl8pPr marL="3344304"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8pPr>
            <a:lvl9pPr marL="3790211"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9pPr>
          </a:lstStyle>
          <a:p>
            <a:fld id="{19B16699-9644-41C9-8252-A124A446685A}" type="slidenum">
              <a:rPr lang="es-ES" sz="1200">
                <a:latin typeface="Times" pitchFamily="18" charset="0"/>
              </a:rPr>
              <a:pPr/>
              <a:t>49</a:t>
            </a:fld>
            <a:endParaRPr lang="es-ES" sz="1200" dirty="0">
              <a:latin typeface="Times" pitchFamily="18" charset="0"/>
            </a:endParaRPr>
          </a:p>
        </p:txBody>
      </p:sp>
      <p:sp>
        <p:nvSpPr>
          <p:cNvPr id="60419" name="Rectangle 2"/>
          <p:cNvSpPr>
            <a:spLocks noGrp="1" noRot="1" noChangeAspect="1" noChangeArrowheads="1" noTextEdit="1"/>
          </p:cNvSpPr>
          <p:nvPr>
            <p:ph type="sldImg"/>
          </p:nvPr>
        </p:nvSpPr>
        <p:spPr>
          <a:xfrm>
            <a:off x="381000" y="685800"/>
            <a:ext cx="6096000" cy="3429000"/>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dirty="0"/>
          </a:p>
        </p:txBody>
      </p:sp>
    </p:spTree>
    <p:extLst>
      <p:ext uri="{BB962C8B-B14F-4D97-AF65-F5344CB8AC3E}">
        <p14:creationId xmlns:p14="http://schemas.microsoft.com/office/powerpoint/2010/main" val="2104625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itchFamily="34" charset="0"/>
              <a:buNone/>
            </a:pPr>
            <a:r>
              <a:rPr lang="es-CL" sz="1200" dirty="0"/>
              <a:t>La participación en el proceso es fundamental, obligatorio para el empresa y voluntario para el trabajador, es decir, éste último no puede ser obligado a contestar. </a:t>
            </a:r>
          </a:p>
          <a:p>
            <a:pPr marL="0" indent="0" algn="just">
              <a:buFont typeface="Arial" pitchFamily="34" charset="0"/>
              <a:buNone/>
            </a:pPr>
            <a:r>
              <a:rPr lang="es-CL" sz="1200" dirty="0"/>
              <a:t>La aplicación del instrumento es representativa con al menos un 60% de los cuestionarios respondidos por centro de trabajo. En todo momento se resguardará el anonimato, confidencialidad y derechos de los trabajadores</a:t>
            </a:r>
            <a:endParaRPr lang="es-CL" dirty="0"/>
          </a:p>
        </p:txBody>
      </p:sp>
      <p:sp>
        <p:nvSpPr>
          <p:cNvPr id="4" name="Marcador de número de diapositiva 3"/>
          <p:cNvSpPr>
            <a:spLocks noGrp="1"/>
          </p:cNvSpPr>
          <p:nvPr>
            <p:ph type="sldNum" sz="quarter" idx="10"/>
          </p:nvPr>
        </p:nvSpPr>
        <p:spPr/>
        <p:txBody>
          <a:bodyPr/>
          <a:lstStyle/>
          <a:p>
            <a:fld id="{A02F361A-B66D-469B-B028-DDD0DB3A01DD}" type="slidenum">
              <a:rPr lang="es-CL" smtClean="0"/>
              <a:t>50</a:t>
            </a:fld>
            <a:endParaRPr lang="es-CL"/>
          </a:p>
        </p:txBody>
      </p:sp>
    </p:spTree>
    <p:extLst>
      <p:ext uri="{BB962C8B-B14F-4D97-AF65-F5344CB8AC3E}">
        <p14:creationId xmlns:p14="http://schemas.microsoft.com/office/powerpoint/2010/main" val="1927642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casos</a:t>
            </a:r>
            <a:r>
              <a:rPr lang="es-MX" baseline="0" dirty="0"/>
              <a:t> de centros de trabajo con una dotación menor a 10 colaboradores, deberán agrupar dichos centros en una o varias zonas, todas ellas con al menos 10 colaboradores.  En este caso cada zona se considerará un centro de trabajo para todos los efectos de puntaje de riesgo y de fiscalización. </a:t>
            </a:r>
          </a:p>
          <a:p>
            <a:r>
              <a:rPr lang="es-MX" baseline="0" dirty="0"/>
              <a:t>La agrupación de centros de trabajo debe ser en primera instancia por comuna, luego provincia y finalmente regional, hasta conformar unidades de al menos 10 colaboradores.</a:t>
            </a:r>
            <a:endParaRPr lang="es-MX" dirty="0"/>
          </a:p>
        </p:txBody>
      </p:sp>
      <p:sp>
        <p:nvSpPr>
          <p:cNvPr id="4" name="Marcador de número de diapositiva 3"/>
          <p:cNvSpPr>
            <a:spLocks noGrp="1"/>
          </p:cNvSpPr>
          <p:nvPr>
            <p:ph type="sldNum" sz="quarter" idx="10"/>
          </p:nvPr>
        </p:nvSpPr>
        <p:spPr/>
        <p:txBody>
          <a:bodyPr/>
          <a:lstStyle/>
          <a:p>
            <a:fld id="{A02F361A-B66D-469B-B028-DDD0DB3A01DD}" type="slidenum">
              <a:rPr lang="es-CL" smtClean="0"/>
              <a:t>51</a:t>
            </a:fld>
            <a:endParaRPr lang="es-CL"/>
          </a:p>
        </p:txBody>
      </p:sp>
    </p:spTree>
    <p:extLst>
      <p:ext uri="{BB962C8B-B14F-4D97-AF65-F5344CB8AC3E}">
        <p14:creationId xmlns:p14="http://schemas.microsoft.com/office/powerpoint/2010/main" val="4237576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490" eaLnBrk="0" hangingPunct="0">
              <a:defRPr sz="2300">
                <a:solidFill>
                  <a:schemeClr val="tx1"/>
                </a:solidFill>
                <a:latin typeface="Arial" charset="0"/>
                <a:ea typeface="ＭＳ Ｐゴシック" pitchFamily="34" charset="-128"/>
              </a:defRPr>
            </a:lvl1pPr>
            <a:lvl2pPr marL="724599" indent="-278692" defTabSz="913490" eaLnBrk="0" hangingPunct="0">
              <a:defRPr sz="2300">
                <a:solidFill>
                  <a:schemeClr val="tx1"/>
                </a:solidFill>
                <a:latin typeface="Arial" charset="0"/>
                <a:ea typeface="ＭＳ Ｐゴシック" pitchFamily="34" charset="-128"/>
              </a:defRPr>
            </a:lvl2pPr>
            <a:lvl3pPr marL="1114768" indent="-222954" defTabSz="913490" eaLnBrk="0" hangingPunct="0">
              <a:defRPr sz="2300">
                <a:solidFill>
                  <a:schemeClr val="tx1"/>
                </a:solidFill>
                <a:latin typeface="Arial" charset="0"/>
                <a:ea typeface="ＭＳ Ｐゴシック" pitchFamily="34" charset="-128"/>
              </a:defRPr>
            </a:lvl3pPr>
            <a:lvl4pPr marL="1560675" indent="-222954" defTabSz="913490" eaLnBrk="0" hangingPunct="0">
              <a:defRPr sz="2300">
                <a:solidFill>
                  <a:schemeClr val="tx1"/>
                </a:solidFill>
                <a:latin typeface="Arial" charset="0"/>
                <a:ea typeface="ＭＳ Ｐゴシック" pitchFamily="34" charset="-128"/>
              </a:defRPr>
            </a:lvl4pPr>
            <a:lvl5pPr marL="2006582" indent="-222954" defTabSz="913490" eaLnBrk="0" hangingPunct="0">
              <a:defRPr sz="2300">
                <a:solidFill>
                  <a:schemeClr val="tx1"/>
                </a:solidFill>
                <a:latin typeface="Arial" charset="0"/>
                <a:ea typeface="ＭＳ Ｐゴシック" pitchFamily="34" charset="-128"/>
              </a:defRPr>
            </a:lvl5pPr>
            <a:lvl6pPr marL="2452489"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6pPr>
            <a:lvl7pPr marL="2898397"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7pPr>
            <a:lvl8pPr marL="3344304"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8pPr>
            <a:lvl9pPr marL="3790211"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9pPr>
          </a:lstStyle>
          <a:p>
            <a:fld id="{19B16699-9644-41C9-8252-A124A446685A}" type="slidenum">
              <a:rPr lang="es-ES" sz="1200">
                <a:latin typeface="Times" pitchFamily="18" charset="0"/>
              </a:rPr>
              <a:pPr/>
              <a:t>53</a:t>
            </a:fld>
            <a:endParaRPr lang="es-ES" sz="1200" dirty="0">
              <a:latin typeface="Times" pitchFamily="18" charset="0"/>
            </a:endParaRPr>
          </a:p>
        </p:txBody>
      </p:sp>
      <p:sp>
        <p:nvSpPr>
          <p:cNvPr id="60419" name="Rectangle 2"/>
          <p:cNvSpPr>
            <a:spLocks noGrp="1" noRot="1" noChangeAspect="1" noChangeArrowheads="1" noTextEdit="1"/>
          </p:cNvSpPr>
          <p:nvPr>
            <p:ph type="sldImg"/>
          </p:nvPr>
        </p:nvSpPr>
        <p:spPr>
          <a:xfrm>
            <a:off x="381000" y="685800"/>
            <a:ext cx="6096000" cy="3429000"/>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dirty="0"/>
          </a:p>
        </p:txBody>
      </p:sp>
    </p:spTree>
    <p:extLst>
      <p:ext uri="{BB962C8B-B14F-4D97-AF65-F5344CB8AC3E}">
        <p14:creationId xmlns:p14="http://schemas.microsoft.com/office/powerpoint/2010/main" val="2538513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itchFamily="34" charset="0"/>
              <a:buNone/>
            </a:pPr>
            <a:r>
              <a:rPr lang="es-CL" sz="1200" dirty="0"/>
              <a:t>El Comité de Aplicación es el responsable del análisis de los datos, aunque puede ser asesorado por su organismo administrador o el asesor en prevención de riesgos con el que cuente la organización. En esta etapa del proceso, se debe velar en todo momento por la confidencialidad en el manejo de los datos.  </a:t>
            </a:r>
          </a:p>
          <a:p>
            <a:endParaRPr lang="es-MX" dirty="0"/>
          </a:p>
        </p:txBody>
      </p:sp>
      <p:sp>
        <p:nvSpPr>
          <p:cNvPr id="4" name="Marcador de número de diapositiva 3"/>
          <p:cNvSpPr>
            <a:spLocks noGrp="1"/>
          </p:cNvSpPr>
          <p:nvPr>
            <p:ph type="sldNum" sz="quarter" idx="10"/>
          </p:nvPr>
        </p:nvSpPr>
        <p:spPr/>
        <p:txBody>
          <a:bodyPr/>
          <a:lstStyle/>
          <a:p>
            <a:fld id="{A02F361A-B66D-469B-B028-DDD0DB3A01DD}" type="slidenum">
              <a:rPr lang="es-CL" smtClean="0"/>
              <a:t>54</a:t>
            </a:fld>
            <a:endParaRPr lang="es-CL"/>
          </a:p>
        </p:txBody>
      </p:sp>
    </p:spTree>
    <p:extLst>
      <p:ext uri="{BB962C8B-B14F-4D97-AF65-F5344CB8AC3E}">
        <p14:creationId xmlns:p14="http://schemas.microsoft.com/office/powerpoint/2010/main" val="44858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itchFamily="34" charset="0"/>
              <a:buNone/>
            </a:pPr>
            <a:r>
              <a:rPr lang="es-CL" sz="1200" dirty="0"/>
              <a:t>Una vez obtenidos los puntajes y la prevalencia de riesgo, estos resultados deben ser puestos en conocimiento de los trabajadores de la empresa o institución y por las unidades de análisis previamente definidas. Durante el análisis de los resultados en ningún caso se podrán realizar acciones que puedan deducir la identidad de los participantes. El Comité de Aplicación definirá la forma material y el tipo de datos que se pondrán a disposición de los trabajadores.</a:t>
            </a:r>
          </a:p>
          <a:p>
            <a:endParaRPr lang="es-MX" dirty="0"/>
          </a:p>
        </p:txBody>
      </p:sp>
      <p:sp>
        <p:nvSpPr>
          <p:cNvPr id="4" name="Marcador de número de diapositiva 3"/>
          <p:cNvSpPr>
            <a:spLocks noGrp="1"/>
          </p:cNvSpPr>
          <p:nvPr>
            <p:ph type="sldNum" sz="quarter" idx="10"/>
          </p:nvPr>
        </p:nvSpPr>
        <p:spPr/>
        <p:txBody>
          <a:bodyPr/>
          <a:lstStyle/>
          <a:p>
            <a:fld id="{A02F361A-B66D-469B-B028-DDD0DB3A01DD}" type="slidenum">
              <a:rPr lang="es-CL" smtClean="0"/>
              <a:t>55</a:t>
            </a:fld>
            <a:endParaRPr lang="es-CL"/>
          </a:p>
        </p:txBody>
      </p:sp>
    </p:spTree>
    <p:extLst>
      <p:ext uri="{BB962C8B-B14F-4D97-AF65-F5344CB8AC3E}">
        <p14:creationId xmlns:p14="http://schemas.microsoft.com/office/powerpoint/2010/main" val="56315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F6DA493-1B48-492E-91D8-041CEF141FC4}" type="slidenum">
              <a:rPr lang="es-ES" smtClean="0"/>
              <a:pPr/>
              <a:t>4</a:t>
            </a:fld>
            <a:endParaRPr lang="es-ES" dirty="0"/>
          </a:p>
        </p:txBody>
      </p:sp>
    </p:spTree>
    <p:extLst>
      <p:ext uri="{BB962C8B-B14F-4D97-AF65-F5344CB8AC3E}">
        <p14:creationId xmlns:p14="http://schemas.microsoft.com/office/powerpoint/2010/main" val="821129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490" eaLnBrk="0" hangingPunct="0">
              <a:defRPr sz="2300">
                <a:solidFill>
                  <a:schemeClr val="tx1"/>
                </a:solidFill>
                <a:latin typeface="Arial" charset="0"/>
                <a:ea typeface="ＭＳ Ｐゴシック" pitchFamily="34" charset="-128"/>
              </a:defRPr>
            </a:lvl1pPr>
            <a:lvl2pPr marL="724599" indent="-278692" defTabSz="913490" eaLnBrk="0" hangingPunct="0">
              <a:defRPr sz="2300">
                <a:solidFill>
                  <a:schemeClr val="tx1"/>
                </a:solidFill>
                <a:latin typeface="Arial" charset="0"/>
                <a:ea typeface="ＭＳ Ｐゴシック" pitchFamily="34" charset="-128"/>
              </a:defRPr>
            </a:lvl2pPr>
            <a:lvl3pPr marL="1114768" indent="-222954" defTabSz="913490" eaLnBrk="0" hangingPunct="0">
              <a:defRPr sz="2300">
                <a:solidFill>
                  <a:schemeClr val="tx1"/>
                </a:solidFill>
                <a:latin typeface="Arial" charset="0"/>
                <a:ea typeface="ＭＳ Ｐゴシック" pitchFamily="34" charset="-128"/>
              </a:defRPr>
            </a:lvl3pPr>
            <a:lvl4pPr marL="1560675" indent="-222954" defTabSz="913490" eaLnBrk="0" hangingPunct="0">
              <a:defRPr sz="2300">
                <a:solidFill>
                  <a:schemeClr val="tx1"/>
                </a:solidFill>
                <a:latin typeface="Arial" charset="0"/>
                <a:ea typeface="ＭＳ Ｐゴシック" pitchFamily="34" charset="-128"/>
              </a:defRPr>
            </a:lvl4pPr>
            <a:lvl5pPr marL="2006582" indent="-222954" defTabSz="913490" eaLnBrk="0" hangingPunct="0">
              <a:defRPr sz="2300">
                <a:solidFill>
                  <a:schemeClr val="tx1"/>
                </a:solidFill>
                <a:latin typeface="Arial" charset="0"/>
                <a:ea typeface="ＭＳ Ｐゴシック" pitchFamily="34" charset="-128"/>
              </a:defRPr>
            </a:lvl5pPr>
            <a:lvl6pPr marL="2452489"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6pPr>
            <a:lvl7pPr marL="2898397"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7pPr>
            <a:lvl8pPr marL="3344304"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8pPr>
            <a:lvl9pPr marL="3790211"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9pPr>
          </a:lstStyle>
          <a:p>
            <a:fld id="{19B16699-9644-41C9-8252-A124A446685A}" type="slidenum">
              <a:rPr lang="es-ES" sz="1200">
                <a:latin typeface="Times" pitchFamily="18" charset="0"/>
              </a:rPr>
              <a:pPr/>
              <a:t>57</a:t>
            </a:fld>
            <a:endParaRPr lang="es-ES" sz="1200" dirty="0">
              <a:latin typeface="Times" pitchFamily="18" charset="0"/>
            </a:endParaRPr>
          </a:p>
        </p:txBody>
      </p:sp>
      <p:sp>
        <p:nvSpPr>
          <p:cNvPr id="60419" name="Rectangle 2"/>
          <p:cNvSpPr>
            <a:spLocks noGrp="1" noRot="1" noChangeAspect="1" noChangeArrowheads="1" noTextEdit="1"/>
          </p:cNvSpPr>
          <p:nvPr>
            <p:ph type="sldImg"/>
          </p:nvPr>
        </p:nvSpPr>
        <p:spPr>
          <a:xfrm>
            <a:off x="381000" y="685800"/>
            <a:ext cx="6096000" cy="3429000"/>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dirty="0"/>
          </a:p>
        </p:txBody>
      </p:sp>
    </p:spTree>
    <p:extLst>
      <p:ext uri="{BB962C8B-B14F-4D97-AF65-F5344CB8AC3E}">
        <p14:creationId xmlns:p14="http://schemas.microsoft.com/office/powerpoint/2010/main" val="2421750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itchFamily="34" charset="0"/>
              <a:buNone/>
            </a:pPr>
            <a:r>
              <a:rPr lang="es-CL" sz="1200" dirty="0"/>
              <a:t>Se deben desarrollar medidas preventivas que modifiquen diversos aspectos de la organización del trabajo. </a:t>
            </a:r>
          </a:p>
          <a:p>
            <a:pPr marL="0" indent="0" algn="just">
              <a:buFont typeface="Arial" pitchFamily="34" charset="0"/>
              <a:buNone/>
            </a:pPr>
            <a:r>
              <a:rPr lang="es-CL" sz="1200" dirty="0"/>
              <a:t>Existe evidencia que las intervenciones preventivas son posibles y efectivas, sobre todo cuando son diseñadas con el método participativo y procuran modificar las condiciones de origen de los riesgos psicosociales en el trabajo. </a:t>
            </a:r>
          </a:p>
          <a:p>
            <a:endParaRPr lang="es-MX" dirty="0"/>
          </a:p>
        </p:txBody>
      </p:sp>
      <p:sp>
        <p:nvSpPr>
          <p:cNvPr id="4" name="Marcador de número de diapositiva 3"/>
          <p:cNvSpPr>
            <a:spLocks noGrp="1"/>
          </p:cNvSpPr>
          <p:nvPr>
            <p:ph type="sldNum" sz="quarter" idx="10"/>
          </p:nvPr>
        </p:nvSpPr>
        <p:spPr/>
        <p:txBody>
          <a:bodyPr/>
          <a:lstStyle/>
          <a:p>
            <a:fld id="{A02F361A-B66D-469B-B028-DDD0DB3A01DD}" type="slidenum">
              <a:rPr lang="es-CL" smtClean="0"/>
              <a:t>58</a:t>
            </a:fld>
            <a:endParaRPr lang="es-CL"/>
          </a:p>
        </p:txBody>
      </p:sp>
    </p:spTree>
    <p:extLst>
      <p:ext uri="{BB962C8B-B14F-4D97-AF65-F5344CB8AC3E}">
        <p14:creationId xmlns:p14="http://schemas.microsoft.com/office/powerpoint/2010/main" val="2286408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itchFamily="34" charset="0"/>
              <a:buNone/>
            </a:pPr>
            <a:r>
              <a:rPr lang="es-CL" sz="1200" dirty="0"/>
              <a:t>Potenciar la participación en las decisiones relacionadas con las tareas concretas (métodos, secuencias de trabajo).</a:t>
            </a:r>
          </a:p>
          <a:p>
            <a:pPr marL="0" indent="0" algn="just">
              <a:buFont typeface="Arial" pitchFamily="34" charset="0"/>
              <a:buNone/>
            </a:pPr>
            <a:r>
              <a:rPr lang="es-CL" sz="1200" dirty="0"/>
              <a:t>Facilitar el apoyo entre trabajadores.</a:t>
            </a:r>
          </a:p>
          <a:p>
            <a:pPr marL="0" indent="0" algn="just">
              <a:buFont typeface="Arial" pitchFamily="34" charset="0"/>
              <a:buNone/>
            </a:pPr>
            <a:r>
              <a:rPr lang="es-CL" sz="1200" dirty="0"/>
              <a:t>Disminuir la competencia entre trabajadores.</a:t>
            </a:r>
          </a:p>
          <a:p>
            <a:pPr marL="0" indent="0" algn="just">
              <a:buFont typeface="Arial" pitchFamily="34" charset="0"/>
              <a:buNone/>
            </a:pPr>
            <a:r>
              <a:rPr lang="es-CL" sz="1200" dirty="0"/>
              <a:t>Eliminar discriminación (sexo, edad, etnia). </a:t>
            </a:r>
          </a:p>
          <a:p>
            <a:endParaRPr lang="es-MX" dirty="0"/>
          </a:p>
        </p:txBody>
      </p:sp>
      <p:sp>
        <p:nvSpPr>
          <p:cNvPr id="4" name="Marcador de número de diapositiva 3"/>
          <p:cNvSpPr>
            <a:spLocks noGrp="1"/>
          </p:cNvSpPr>
          <p:nvPr>
            <p:ph type="sldNum" sz="quarter" idx="10"/>
          </p:nvPr>
        </p:nvSpPr>
        <p:spPr/>
        <p:txBody>
          <a:bodyPr/>
          <a:lstStyle/>
          <a:p>
            <a:fld id="{A02F361A-B66D-469B-B028-DDD0DB3A01DD}" type="slidenum">
              <a:rPr lang="es-CL" smtClean="0"/>
              <a:t>59</a:t>
            </a:fld>
            <a:endParaRPr lang="es-CL"/>
          </a:p>
        </p:txBody>
      </p:sp>
    </p:spTree>
    <p:extLst>
      <p:ext uri="{BB962C8B-B14F-4D97-AF65-F5344CB8AC3E}">
        <p14:creationId xmlns:p14="http://schemas.microsoft.com/office/powerpoint/2010/main" val="744432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itchFamily="34" charset="0"/>
              <a:buNone/>
            </a:pPr>
            <a:r>
              <a:rPr lang="es-CL" sz="1200" dirty="0"/>
              <a:t>Las medidas de intervención pueden orientarse de manera específica a:</a:t>
            </a:r>
          </a:p>
          <a:p>
            <a:pPr marL="0" indent="0" algn="just">
              <a:buFont typeface="Arial" pitchFamily="34" charset="0"/>
              <a:buNone/>
            </a:pPr>
            <a:r>
              <a:rPr lang="es-CL" sz="1200" dirty="0"/>
              <a:t>Reducir las exigencias psicológicas en el trabajo.</a:t>
            </a:r>
          </a:p>
          <a:p>
            <a:pPr marL="0" indent="0" algn="just">
              <a:buFont typeface="Arial" pitchFamily="34" charset="0"/>
              <a:buNone/>
            </a:pPr>
            <a:r>
              <a:rPr lang="es-CL" sz="1200" dirty="0"/>
              <a:t>Proporcionar formación en habilidades de supervisión no autoritarias.</a:t>
            </a:r>
          </a:p>
          <a:p>
            <a:pPr marL="0" indent="0" algn="just">
              <a:buFont typeface="Arial" pitchFamily="34" charset="0"/>
              <a:buNone/>
            </a:pPr>
            <a:r>
              <a:rPr lang="es-CL" sz="1200" dirty="0"/>
              <a:t>Aumentar las oportunidades de desarrollo de habilidades y conocimientos, evitando el trabajo monótono y repetitivo.</a:t>
            </a:r>
          </a:p>
          <a:p>
            <a:pPr marL="0" indent="0" algn="just">
              <a:buFont typeface="Arial" pitchFamily="34" charset="0"/>
              <a:buNone/>
            </a:pPr>
            <a:r>
              <a:rPr lang="es-CL" sz="1200" dirty="0"/>
              <a:t>Aumentar el control de los trabajadores sobre los tiempos de trabajo (horas de entrada y salida, días de la semana, pausas, descansos, permisos, vacaciones, entre otros).</a:t>
            </a:r>
          </a:p>
          <a:p>
            <a:pPr marL="0" indent="0" algn="just">
              <a:buFont typeface="Arial" pitchFamily="34" charset="0"/>
              <a:buNone/>
            </a:pPr>
            <a:r>
              <a:rPr lang="es-CL" sz="1200" dirty="0"/>
              <a:t>Facilitar la compatibilidad entre la vida laboral y familiar. </a:t>
            </a:r>
          </a:p>
          <a:p>
            <a:endParaRPr lang="es-MX" dirty="0"/>
          </a:p>
        </p:txBody>
      </p:sp>
      <p:sp>
        <p:nvSpPr>
          <p:cNvPr id="4" name="Marcador de número de diapositiva 3"/>
          <p:cNvSpPr>
            <a:spLocks noGrp="1"/>
          </p:cNvSpPr>
          <p:nvPr>
            <p:ph type="sldNum" sz="quarter" idx="10"/>
          </p:nvPr>
        </p:nvSpPr>
        <p:spPr/>
        <p:txBody>
          <a:bodyPr/>
          <a:lstStyle/>
          <a:p>
            <a:fld id="{A02F361A-B66D-469B-B028-DDD0DB3A01DD}" type="slidenum">
              <a:rPr lang="es-CL" smtClean="0"/>
              <a:t>60</a:t>
            </a:fld>
            <a:endParaRPr lang="es-CL"/>
          </a:p>
        </p:txBody>
      </p:sp>
    </p:spTree>
    <p:extLst>
      <p:ext uri="{BB962C8B-B14F-4D97-AF65-F5344CB8AC3E}">
        <p14:creationId xmlns:p14="http://schemas.microsoft.com/office/powerpoint/2010/main" val="150934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La verificación de Medidas se realizará a través del envío por correo electrónico de la “Lista de Verificación de Medidas y Chequeo CDA”,</a:t>
            </a:r>
            <a:r>
              <a:rPr lang="es-CL" baseline="0" dirty="0"/>
              <a:t> la que también podrá realizarse en reunión presencial. Dicho documento deberá quedar registrado en los sistemas de Mutual de Seguridad en un máximo de 10 días corridos desde que se haya hecho la solicitud de verificación al adherente.</a:t>
            </a:r>
            <a:endParaRPr lang="es-CL" dirty="0"/>
          </a:p>
        </p:txBody>
      </p:sp>
      <p:sp>
        <p:nvSpPr>
          <p:cNvPr id="4" name="Marcador de número de diapositiva 3"/>
          <p:cNvSpPr>
            <a:spLocks noGrp="1"/>
          </p:cNvSpPr>
          <p:nvPr>
            <p:ph type="sldNum" sz="quarter" idx="10"/>
          </p:nvPr>
        </p:nvSpPr>
        <p:spPr/>
        <p:txBody>
          <a:bodyPr/>
          <a:lstStyle/>
          <a:p>
            <a:fld id="{A02F361A-B66D-469B-B028-DDD0DB3A01DD}" type="slidenum">
              <a:rPr lang="es-CL" smtClean="0"/>
              <a:t>63</a:t>
            </a:fld>
            <a:endParaRPr lang="es-CL"/>
          </a:p>
        </p:txBody>
      </p:sp>
    </p:spTree>
    <p:extLst>
      <p:ext uri="{BB962C8B-B14F-4D97-AF65-F5344CB8AC3E}">
        <p14:creationId xmlns:p14="http://schemas.microsoft.com/office/powerpoint/2010/main" val="3468073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490" eaLnBrk="0" hangingPunct="0">
              <a:defRPr sz="2300">
                <a:solidFill>
                  <a:schemeClr val="tx1"/>
                </a:solidFill>
                <a:latin typeface="Arial" charset="0"/>
                <a:ea typeface="ＭＳ Ｐゴシック" pitchFamily="34" charset="-128"/>
              </a:defRPr>
            </a:lvl1pPr>
            <a:lvl2pPr marL="724599" indent="-278692" defTabSz="913490" eaLnBrk="0" hangingPunct="0">
              <a:defRPr sz="2300">
                <a:solidFill>
                  <a:schemeClr val="tx1"/>
                </a:solidFill>
                <a:latin typeface="Arial" charset="0"/>
                <a:ea typeface="ＭＳ Ｐゴシック" pitchFamily="34" charset="-128"/>
              </a:defRPr>
            </a:lvl2pPr>
            <a:lvl3pPr marL="1114768" indent="-222954" defTabSz="913490" eaLnBrk="0" hangingPunct="0">
              <a:defRPr sz="2300">
                <a:solidFill>
                  <a:schemeClr val="tx1"/>
                </a:solidFill>
                <a:latin typeface="Arial" charset="0"/>
                <a:ea typeface="ＭＳ Ｐゴシック" pitchFamily="34" charset="-128"/>
              </a:defRPr>
            </a:lvl3pPr>
            <a:lvl4pPr marL="1560675" indent="-222954" defTabSz="913490" eaLnBrk="0" hangingPunct="0">
              <a:defRPr sz="2300">
                <a:solidFill>
                  <a:schemeClr val="tx1"/>
                </a:solidFill>
                <a:latin typeface="Arial" charset="0"/>
                <a:ea typeface="ＭＳ Ｐゴシック" pitchFamily="34" charset="-128"/>
              </a:defRPr>
            </a:lvl4pPr>
            <a:lvl5pPr marL="2006582" indent="-222954" defTabSz="913490" eaLnBrk="0" hangingPunct="0">
              <a:defRPr sz="2300">
                <a:solidFill>
                  <a:schemeClr val="tx1"/>
                </a:solidFill>
                <a:latin typeface="Arial" charset="0"/>
                <a:ea typeface="ＭＳ Ｐゴシック" pitchFamily="34" charset="-128"/>
              </a:defRPr>
            </a:lvl5pPr>
            <a:lvl6pPr marL="2452489"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6pPr>
            <a:lvl7pPr marL="2898397"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7pPr>
            <a:lvl8pPr marL="3344304"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8pPr>
            <a:lvl9pPr marL="3790211"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9pPr>
          </a:lstStyle>
          <a:p>
            <a:fld id="{19B16699-9644-41C9-8252-A124A446685A}" type="slidenum">
              <a:rPr lang="es-ES" sz="1200">
                <a:latin typeface="Times" pitchFamily="18" charset="0"/>
              </a:rPr>
              <a:pPr/>
              <a:t>64</a:t>
            </a:fld>
            <a:endParaRPr lang="es-ES" sz="1200" dirty="0">
              <a:latin typeface="Times" pitchFamily="18" charset="0"/>
            </a:endParaRPr>
          </a:p>
        </p:txBody>
      </p:sp>
      <p:sp>
        <p:nvSpPr>
          <p:cNvPr id="60419" name="Rectangle 2"/>
          <p:cNvSpPr>
            <a:spLocks noGrp="1" noRot="1" noChangeAspect="1" noChangeArrowheads="1" noTextEdit="1"/>
          </p:cNvSpPr>
          <p:nvPr>
            <p:ph type="sldImg"/>
          </p:nvPr>
        </p:nvSpPr>
        <p:spPr>
          <a:xfrm>
            <a:off x="381000" y="685800"/>
            <a:ext cx="6096000" cy="3429000"/>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dirty="0"/>
          </a:p>
        </p:txBody>
      </p:sp>
    </p:spTree>
    <p:extLst>
      <p:ext uri="{BB962C8B-B14F-4D97-AF65-F5344CB8AC3E}">
        <p14:creationId xmlns:p14="http://schemas.microsoft.com/office/powerpoint/2010/main" val="1556981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490" eaLnBrk="0" hangingPunct="0">
              <a:defRPr sz="2300">
                <a:solidFill>
                  <a:schemeClr val="tx1"/>
                </a:solidFill>
                <a:latin typeface="Arial" charset="0"/>
                <a:ea typeface="ＭＳ Ｐゴシック" pitchFamily="34" charset="-128"/>
              </a:defRPr>
            </a:lvl1pPr>
            <a:lvl2pPr marL="724599" indent="-278692" defTabSz="913490" eaLnBrk="0" hangingPunct="0">
              <a:defRPr sz="2300">
                <a:solidFill>
                  <a:schemeClr val="tx1"/>
                </a:solidFill>
                <a:latin typeface="Arial" charset="0"/>
                <a:ea typeface="ＭＳ Ｐゴシック" pitchFamily="34" charset="-128"/>
              </a:defRPr>
            </a:lvl2pPr>
            <a:lvl3pPr marL="1114768" indent="-222954" defTabSz="913490" eaLnBrk="0" hangingPunct="0">
              <a:defRPr sz="2300">
                <a:solidFill>
                  <a:schemeClr val="tx1"/>
                </a:solidFill>
                <a:latin typeface="Arial" charset="0"/>
                <a:ea typeface="ＭＳ Ｐゴシック" pitchFamily="34" charset="-128"/>
              </a:defRPr>
            </a:lvl3pPr>
            <a:lvl4pPr marL="1560675" indent="-222954" defTabSz="913490" eaLnBrk="0" hangingPunct="0">
              <a:defRPr sz="2300">
                <a:solidFill>
                  <a:schemeClr val="tx1"/>
                </a:solidFill>
                <a:latin typeface="Arial" charset="0"/>
                <a:ea typeface="ＭＳ Ｐゴシック" pitchFamily="34" charset="-128"/>
              </a:defRPr>
            </a:lvl4pPr>
            <a:lvl5pPr marL="2006582" indent="-222954" defTabSz="913490" eaLnBrk="0" hangingPunct="0">
              <a:defRPr sz="2300">
                <a:solidFill>
                  <a:schemeClr val="tx1"/>
                </a:solidFill>
                <a:latin typeface="Arial" charset="0"/>
                <a:ea typeface="ＭＳ Ｐゴシック" pitchFamily="34" charset="-128"/>
              </a:defRPr>
            </a:lvl5pPr>
            <a:lvl6pPr marL="2452489"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6pPr>
            <a:lvl7pPr marL="2898397"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7pPr>
            <a:lvl8pPr marL="3344304"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8pPr>
            <a:lvl9pPr marL="3790211"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9pPr>
          </a:lstStyle>
          <a:p>
            <a:fld id="{19B16699-9644-41C9-8252-A124A446685A}" type="slidenum">
              <a:rPr lang="es-ES" sz="1200">
                <a:latin typeface="Times" pitchFamily="18" charset="0"/>
              </a:rPr>
              <a:pPr/>
              <a:t>66</a:t>
            </a:fld>
            <a:endParaRPr lang="es-ES" sz="1200" dirty="0">
              <a:latin typeface="Times" pitchFamily="18" charset="0"/>
            </a:endParaRPr>
          </a:p>
        </p:txBody>
      </p:sp>
      <p:sp>
        <p:nvSpPr>
          <p:cNvPr id="60419" name="Rectangle 2"/>
          <p:cNvSpPr>
            <a:spLocks noGrp="1" noRot="1" noChangeAspect="1" noChangeArrowheads="1" noTextEdit="1"/>
          </p:cNvSpPr>
          <p:nvPr>
            <p:ph type="sldImg"/>
          </p:nvPr>
        </p:nvSpPr>
        <p:spPr>
          <a:xfrm>
            <a:off x="381000" y="685800"/>
            <a:ext cx="6096000" cy="3429000"/>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dirty="0"/>
          </a:p>
        </p:txBody>
      </p:sp>
    </p:spTree>
    <p:extLst>
      <p:ext uri="{BB962C8B-B14F-4D97-AF65-F5344CB8AC3E}">
        <p14:creationId xmlns:p14="http://schemas.microsoft.com/office/powerpoint/2010/main" val="3321908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A02F361A-B66D-469B-B028-DDD0DB3A01DD}" type="slidenum">
              <a:rPr lang="es-CL" smtClean="0"/>
              <a:t>67</a:t>
            </a:fld>
            <a:endParaRPr lang="es-CL"/>
          </a:p>
        </p:txBody>
      </p:sp>
    </p:spTree>
    <p:extLst>
      <p:ext uri="{BB962C8B-B14F-4D97-AF65-F5344CB8AC3E}">
        <p14:creationId xmlns:p14="http://schemas.microsoft.com/office/powerpoint/2010/main" val="169294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5CDEF13B-6455-49FC-BF91-19B30CB618BB}" type="slidenum">
              <a:rPr lang="es-ES" smtClean="0"/>
              <a:pPr/>
              <a:t>5</a:t>
            </a:fld>
            <a:endParaRPr lang="es-ES" dirty="0"/>
          </a:p>
        </p:txBody>
      </p:sp>
      <p:sp>
        <p:nvSpPr>
          <p:cNvPr id="8195" name="Rectangle 2"/>
          <p:cNvSpPr>
            <a:spLocks noGrp="1" noRot="1" noChangeAspect="1" noChangeArrowheads="1" noTextEdit="1"/>
          </p:cNvSpPr>
          <p:nvPr>
            <p:ph type="sldImg"/>
          </p:nvPr>
        </p:nvSpPr>
        <p:spPr>
          <a:xfrm>
            <a:off x="381000" y="685800"/>
            <a:ext cx="6096000" cy="3429000"/>
          </a:xfrm>
          <a:ln/>
        </p:spPr>
      </p:sp>
      <p:sp>
        <p:nvSpPr>
          <p:cNvPr id="8196" name="Rectangle 3"/>
          <p:cNvSpPr>
            <a:spLocks noGrp="1" noChangeArrowheads="1"/>
          </p:cNvSpPr>
          <p:nvPr>
            <p:ph type="body" idx="1"/>
          </p:nvPr>
        </p:nvSpPr>
        <p:spPr>
          <a:noFill/>
          <a:ln/>
        </p:spPr>
        <p:txBody>
          <a:bodyPr/>
          <a:lstStyle/>
          <a:p>
            <a:pPr eaLnBrk="1" hangingPunct="1"/>
            <a:endParaRPr lang="es-ES_tradnl" dirty="0"/>
          </a:p>
        </p:txBody>
      </p:sp>
    </p:spTree>
    <p:extLst>
      <p:ext uri="{BB962C8B-B14F-4D97-AF65-F5344CB8AC3E}">
        <p14:creationId xmlns:p14="http://schemas.microsoft.com/office/powerpoint/2010/main" val="428825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490" eaLnBrk="0" hangingPunct="0">
              <a:defRPr sz="2300">
                <a:solidFill>
                  <a:schemeClr val="tx1"/>
                </a:solidFill>
                <a:latin typeface="Arial" charset="0"/>
                <a:ea typeface="ＭＳ Ｐゴシック" pitchFamily="34" charset="-128"/>
              </a:defRPr>
            </a:lvl1pPr>
            <a:lvl2pPr marL="724599" indent="-278692" defTabSz="913490" eaLnBrk="0" hangingPunct="0">
              <a:defRPr sz="2300">
                <a:solidFill>
                  <a:schemeClr val="tx1"/>
                </a:solidFill>
                <a:latin typeface="Arial" charset="0"/>
                <a:ea typeface="ＭＳ Ｐゴシック" pitchFamily="34" charset="-128"/>
              </a:defRPr>
            </a:lvl2pPr>
            <a:lvl3pPr marL="1114768" indent="-222954" defTabSz="913490" eaLnBrk="0" hangingPunct="0">
              <a:defRPr sz="2300">
                <a:solidFill>
                  <a:schemeClr val="tx1"/>
                </a:solidFill>
                <a:latin typeface="Arial" charset="0"/>
                <a:ea typeface="ＭＳ Ｐゴシック" pitchFamily="34" charset="-128"/>
              </a:defRPr>
            </a:lvl3pPr>
            <a:lvl4pPr marL="1560675" indent="-222954" defTabSz="913490" eaLnBrk="0" hangingPunct="0">
              <a:defRPr sz="2300">
                <a:solidFill>
                  <a:schemeClr val="tx1"/>
                </a:solidFill>
                <a:latin typeface="Arial" charset="0"/>
                <a:ea typeface="ＭＳ Ｐゴシック" pitchFamily="34" charset="-128"/>
              </a:defRPr>
            </a:lvl4pPr>
            <a:lvl5pPr marL="2006582" indent="-222954" defTabSz="913490" eaLnBrk="0" hangingPunct="0">
              <a:defRPr sz="2300">
                <a:solidFill>
                  <a:schemeClr val="tx1"/>
                </a:solidFill>
                <a:latin typeface="Arial" charset="0"/>
                <a:ea typeface="ＭＳ Ｐゴシック" pitchFamily="34" charset="-128"/>
              </a:defRPr>
            </a:lvl5pPr>
            <a:lvl6pPr marL="2452489"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6pPr>
            <a:lvl7pPr marL="2898397"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7pPr>
            <a:lvl8pPr marL="3344304"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8pPr>
            <a:lvl9pPr marL="3790211"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9pPr>
          </a:lstStyle>
          <a:p>
            <a:fld id="{19B16699-9644-41C9-8252-A124A446685A}" type="slidenum">
              <a:rPr lang="es-ES" sz="1200">
                <a:latin typeface="Times" pitchFamily="18" charset="0"/>
              </a:rPr>
              <a:pPr/>
              <a:t>7</a:t>
            </a:fld>
            <a:endParaRPr lang="es-ES" sz="1200" dirty="0">
              <a:latin typeface="Times" pitchFamily="18" charset="0"/>
            </a:endParaRPr>
          </a:p>
        </p:txBody>
      </p:sp>
      <p:sp>
        <p:nvSpPr>
          <p:cNvPr id="60419" name="Rectangle 2"/>
          <p:cNvSpPr>
            <a:spLocks noGrp="1" noRot="1" noChangeAspect="1" noChangeArrowheads="1" noTextEdit="1"/>
          </p:cNvSpPr>
          <p:nvPr>
            <p:ph type="sldImg"/>
          </p:nvPr>
        </p:nvSpPr>
        <p:spPr>
          <a:xfrm>
            <a:off x="381000" y="685800"/>
            <a:ext cx="6096000" cy="3429000"/>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dirty="0"/>
          </a:p>
        </p:txBody>
      </p:sp>
    </p:spTree>
    <p:extLst>
      <p:ext uri="{BB962C8B-B14F-4D97-AF65-F5344CB8AC3E}">
        <p14:creationId xmlns:p14="http://schemas.microsoft.com/office/powerpoint/2010/main" val="3366975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5CDEF13B-6455-49FC-BF91-19B30CB618BB}" type="slidenum">
              <a:rPr lang="es-ES" smtClean="0"/>
              <a:pPr/>
              <a:t>9</a:t>
            </a:fld>
            <a:endParaRPr lang="es-ES" dirty="0"/>
          </a:p>
        </p:txBody>
      </p:sp>
      <p:sp>
        <p:nvSpPr>
          <p:cNvPr id="8195" name="Rectangle 2"/>
          <p:cNvSpPr>
            <a:spLocks noGrp="1" noRot="1" noChangeAspect="1" noChangeArrowheads="1" noTextEdit="1"/>
          </p:cNvSpPr>
          <p:nvPr>
            <p:ph type="sldImg"/>
          </p:nvPr>
        </p:nvSpPr>
        <p:spPr>
          <a:xfrm>
            <a:off x="381000" y="685800"/>
            <a:ext cx="6096000" cy="3429000"/>
          </a:xfrm>
          <a:ln/>
        </p:spPr>
      </p:sp>
      <p:sp>
        <p:nvSpPr>
          <p:cNvPr id="8196" name="Rectangle 3"/>
          <p:cNvSpPr>
            <a:spLocks noGrp="1" noChangeArrowheads="1"/>
          </p:cNvSpPr>
          <p:nvPr>
            <p:ph type="body" idx="1"/>
          </p:nvPr>
        </p:nvSpPr>
        <p:spPr>
          <a:noFill/>
          <a:ln/>
        </p:spPr>
        <p:txBody>
          <a:bodyPr/>
          <a:lstStyle/>
          <a:p>
            <a:pPr eaLnBrk="1" hangingPunct="1"/>
            <a:endParaRPr lang="es-ES_tradnl" dirty="0"/>
          </a:p>
        </p:txBody>
      </p:sp>
    </p:spTree>
    <p:extLst>
      <p:ext uri="{BB962C8B-B14F-4D97-AF65-F5344CB8AC3E}">
        <p14:creationId xmlns:p14="http://schemas.microsoft.com/office/powerpoint/2010/main" val="522975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490" eaLnBrk="0" hangingPunct="0">
              <a:defRPr sz="2300">
                <a:solidFill>
                  <a:schemeClr val="tx1"/>
                </a:solidFill>
                <a:latin typeface="Arial" charset="0"/>
                <a:ea typeface="ＭＳ Ｐゴシック" pitchFamily="34" charset="-128"/>
              </a:defRPr>
            </a:lvl1pPr>
            <a:lvl2pPr marL="724599" indent="-278692" defTabSz="913490" eaLnBrk="0" hangingPunct="0">
              <a:defRPr sz="2300">
                <a:solidFill>
                  <a:schemeClr val="tx1"/>
                </a:solidFill>
                <a:latin typeface="Arial" charset="0"/>
                <a:ea typeface="ＭＳ Ｐゴシック" pitchFamily="34" charset="-128"/>
              </a:defRPr>
            </a:lvl2pPr>
            <a:lvl3pPr marL="1114768" indent="-222954" defTabSz="913490" eaLnBrk="0" hangingPunct="0">
              <a:defRPr sz="2300">
                <a:solidFill>
                  <a:schemeClr val="tx1"/>
                </a:solidFill>
                <a:latin typeface="Arial" charset="0"/>
                <a:ea typeface="ＭＳ Ｐゴシック" pitchFamily="34" charset="-128"/>
              </a:defRPr>
            </a:lvl3pPr>
            <a:lvl4pPr marL="1560675" indent="-222954" defTabSz="913490" eaLnBrk="0" hangingPunct="0">
              <a:defRPr sz="2300">
                <a:solidFill>
                  <a:schemeClr val="tx1"/>
                </a:solidFill>
                <a:latin typeface="Arial" charset="0"/>
                <a:ea typeface="ＭＳ Ｐゴシック" pitchFamily="34" charset="-128"/>
              </a:defRPr>
            </a:lvl4pPr>
            <a:lvl5pPr marL="2006582" indent="-222954" defTabSz="913490" eaLnBrk="0" hangingPunct="0">
              <a:defRPr sz="2300">
                <a:solidFill>
                  <a:schemeClr val="tx1"/>
                </a:solidFill>
                <a:latin typeface="Arial" charset="0"/>
                <a:ea typeface="ＭＳ Ｐゴシック" pitchFamily="34" charset="-128"/>
              </a:defRPr>
            </a:lvl5pPr>
            <a:lvl6pPr marL="2452489"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6pPr>
            <a:lvl7pPr marL="2898397"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7pPr>
            <a:lvl8pPr marL="3344304"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8pPr>
            <a:lvl9pPr marL="3790211"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9pPr>
          </a:lstStyle>
          <a:p>
            <a:fld id="{19B16699-9644-41C9-8252-A124A446685A}" type="slidenum">
              <a:rPr lang="es-ES" sz="1200">
                <a:latin typeface="Times" pitchFamily="18" charset="0"/>
              </a:rPr>
              <a:pPr/>
              <a:t>22</a:t>
            </a:fld>
            <a:endParaRPr lang="es-ES" sz="1200" dirty="0">
              <a:latin typeface="Times" pitchFamily="18" charset="0"/>
            </a:endParaRPr>
          </a:p>
        </p:txBody>
      </p:sp>
      <p:sp>
        <p:nvSpPr>
          <p:cNvPr id="60419" name="Rectangle 2"/>
          <p:cNvSpPr>
            <a:spLocks noGrp="1" noRot="1" noChangeAspect="1" noChangeArrowheads="1" noTextEdit="1"/>
          </p:cNvSpPr>
          <p:nvPr>
            <p:ph type="sldImg"/>
          </p:nvPr>
        </p:nvSpPr>
        <p:spPr>
          <a:xfrm>
            <a:off x="381000" y="685800"/>
            <a:ext cx="6096000" cy="3429000"/>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dirty="0"/>
          </a:p>
        </p:txBody>
      </p:sp>
    </p:spTree>
    <p:extLst>
      <p:ext uri="{BB962C8B-B14F-4D97-AF65-F5344CB8AC3E}">
        <p14:creationId xmlns:p14="http://schemas.microsoft.com/office/powerpoint/2010/main" val="2997563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490" eaLnBrk="0" hangingPunct="0">
              <a:defRPr sz="2300">
                <a:solidFill>
                  <a:schemeClr val="tx1"/>
                </a:solidFill>
                <a:latin typeface="Arial" charset="0"/>
                <a:ea typeface="ＭＳ Ｐゴシック" pitchFamily="34" charset="-128"/>
              </a:defRPr>
            </a:lvl1pPr>
            <a:lvl2pPr marL="724599" indent="-278692" defTabSz="913490" eaLnBrk="0" hangingPunct="0">
              <a:defRPr sz="2300">
                <a:solidFill>
                  <a:schemeClr val="tx1"/>
                </a:solidFill>
                <a:latin typeface="Arial" charset="0"/>
                <a:ea typeface="ＭＳ Ｐゴシック" pitchFamily="34" charset="-128"/>
              </a:defRPr>
            </a:lvl2pPr>
            <a:lvl3pPr marL="1114768" indent="-222954" defTabSz="913490" eaLnBrk="0" hangingPunct="0">
              <a:defRPr sz="2300">
                <a:solidFill>
                  <a:schemeClr val="tx1"/>
                </a:solidFill>
                <a:latin typeface="Arial" charset="0"/>
                <a:ea typeface="ＭＳ Ｐゴシック" pitchFamily="34" charset="-128"/>
              </a:defRPr>
            </a:lvl3pPr>
            <a:lvl4pPr marL="1560675" indent="-222954" defTabSz="913490" eaLnBrk="0" hangingPunct="0">
              <a:defRPr sz="2300">
                <a:solidFill>
                  <a:schemeClr val="tx1"/>
                </a:solidFill>
                <a:latin typeface="Arial" charset="0"/>
                <a:ea typeface="ＭＳ Ｐゴシック" pitchFamily="34" charset="-128"/>
              </a:defRPr>
            </a:lvl4pPr>
            <a:lvl5pPr marL="2006582" indent="-222954" defTabSz="913490" eaLnBrk="0" hangingPunct="0">
              <a:defRPr sz="2300">
                <a:solidFill>
                  <a:schemeClr val="tx1"/>
                </a:solidFill>
                <a:latin typeface="Arial" charset="0"/>
                <a:ea typeface="ＭＳ Ｐゴシック" pitchFamily="34" charset="-128"/>
              </a:defRPr>
            </a:lvl5pPr>
            <a:lvl6pPr marL="2452489"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6pPr>
            <a:lvl7pPr marL="2898397"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7pPr>
            <a:lvl8pPr marL="3344304"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8pPr>
            <a:lvl9pPr marL="3790211"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9pPr>
          </a:lstStyle>
          <a:p>
            <a:fld id="{19B16699-9644-41C9-8252-A124A446685A}" type="slidenum">
              <a:rPr lang="es-ES" sz="1200">
                <a:latin typeface="Times" pitchFamily="18" charset="0"/>
              </a:rPr>
              <a:pPr/>
              <a:t>27</a:t>
            </a:fld>
            <a:endParaRPr lang="es-ES" sz="1200" dirty="0">
              <a:latin typeface="Times" pitchFamily="18" charset="0"/>
            </a:endParaRPr>
          </a:p>
        </p:txBody>
      </p:sp>
      <p:sp>
        <p:nvSpPr>
          <p:cNvPr id="60419" name="Rectangle 2"/>
          <p:cNvSpPr>
            <a:spLocks noGrp="1" noRot="1" noChangeAspect="1" noChangeArrowheads="1" noTextEdit="1"/>
          </p:cNvSpPr>
          <p:nvPr>
            <p:ph type="sldImg"/>
          </p:nvPr>
        </p:nvSpPr>
        <p:spPr>
          <a:xfrm>
            <a:off x="381000" y="685800"/>
            <a:ext cx="6096000" cy="3429000"/>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dirty="0"/>
          </a:p>
        </p:txBody>
      </p:sp>
    </p:spTree>
    <p:extLst>
      <p:ext uri="{BB962C8B-B14F-4D97-AF65-F5344CB8AC3E}">
        <p14:creationId xmlns:p14="http://schemas.microsoft.com/office/powerpoint/2010/main" val="3452091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490" eaLnBrk="0" hangingPunct="0">
              <a:defRPr sz="2300">
                <a:solidFill>
                  <a:schemeClr val="tx1"/>
                </a:solidFill>
                <a:latin typeface="Arial" charset="0"/>
                <a:ea typeface="ＭＳ Ｐゴシック" pitchFamily="34" charset="-128"/>
              </a:defRPr>
            </a:lvl1pPr>
            <a:lvl2pPr marL="724599" indent="-278692" defTabSz="913490" eaLnBrk="0" hangingPunct="0">
              <a:defRPr sz="2300">
                <a:solidFill>
                  <a:schemeClr val="tx1"/>
                </a:solidFill>
                <a:latin typeface="Arial" charset="0"/>
                <a:ea typeface="ＭＳ Ｐゴシック" pitchFamily="34" charset="-128"/>
              </a:defRPr>
            </a:lvl2pPr>
            <a:lvl3pPr marL="1114768" indent="-222954" defTabSz="913490" eaLnBrk="0" hangingPunct="0">
              <a:defRPr sz="2300">
                <a:solidFill>
                  <a:schemeClr val="tx1"/>
                </a:solidFill>
                <a:latin typeface="Arial" charset="0"/>
                <a:ea typeface="ＭＳ Ｐゴシック" pitchFamily="34" charset="-128"/>
              </a:defRPr>
            </a:lvl3pPr>
            <a:lvl4pPr marL="1560675" indent="-222954" defTabSz="913490" eaLnBrk="0" hangingPunct="0">
              <a:defRPr sz="2300">
                <a:solidFill>
                  <a:schemeClr val="tx1"/>
                </a:solidFill>
                <a:latin typeface="Arial" charset="0"/>
                <a:ea typeface="ＭＳ Ｐゴシック" pitchFamily="34" charset="-128"/>
              </a:defRPr>
            </a:lvl4pPr>
            <a:lvl5pPr marL="2006582" indent="-222954" defTabSz="913490" eaLnBrk="0" hangingPunct="0">
              <a:defRPr sz="2300">
                <a:solidFill>
                  <a:schemeClr val="tx1"/>
                </a:solidFill>
                <a:latin typeface="Arial" charset="0"/>
                <a:ea typeface="ＭＳ Ｐゴシック" pitchFamily="34" charset="-128"/>
              </a:defRPr>
            </a:lvl5pPr>
            <a:lvl6pPr marL="2452489"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6pPr>
            <a:lvl7pPr marL="2898397"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7pPr>
            <a:lvl8pPr marL="3344304"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8pPr>
            <a:lvl9pPr marL="3790211" indent="-222954" defTabSz="913490" eaLnBrk="0" fontAlgn="base" hangingPunct="0">
              <a:spcBef>
                <a:spcPct val="0"/>
              </a:spcBef>
              <a:spcAft>
                <a:spcPct val="0"/>
              </a:spcAft>
              <a:defRPr sz="2300">
                <a:solidFill>
                  <a:schemeClr val="tx1"/>
                </a:solidFill>
                <a:latin typeface="Arial" charset="0"/>
                <a:ea typeface="ＭＳ Ｐゴシック" pitchFamily="34" charset="-128"/>
              </a:defRPr>
            </a:lvl9pPr>
          </a:lstStyle>
          <a:p>
            <a:fld id="{19B16699-9644-41C9-8252-A124A446685A}" type="slidenum">
              <a:rPr lang="es-ES" sz="1200">
                <a:latin typeface="Times" pitchFamily="18" charset="0"/>
              </a:rPr>
              <a:pPr/>
              <a:t>29</a:t>
            </a:fld>
            <a:endParaRPr lang="es-ES" sz="1200" dirty="0">
              <a:latin typeface="Times" pitchFamily="18" charset="0"/>
            </a:endParaRPr>
          </a:p>
        </p:txBody>
      </p:sp>
      <p:sp>
        <p:nvSpPr>
          <p:cNvPr id="60419" name="Rectangle 2"/>
          <p:cNvSpPr>
            <a:spLocks noGrp="1" noRot="1" noChangeAspect="1" noChangeArrowheads="1" noTextEdit="1"/>
          </p:cNvSpPr>
          <p:nvPr>
            <p:ph type="sldImg"/>
          </p:nvPr>
        </p:nvSpPr>
        <p:spPr>
          <a:xfrm>
            <a:off x="381000" y="685800"/>
            <a:ext cx="6096000" cy="3429000"/>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dirty="0"/>
          </a:p>
        </p:txBody>
      </p:sp>
    </p:spTree>
    <p:extLst>
      <p:ext uri="{BB962C8B-B14F-4D97-AF65-F5344CB8AC3E}">
        <p14:creationId xmlns:p14="http://schemas.microsoft.com/office/powerpoint/2010/main" val="2050542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27EF25D2-79C4-4B17-AFF0-44EBD59FD51C}" type="datetimeFigureOut">
              <a:rPr lang="es-CL">
                <a:solidFill>
                  <a:prstClr val="black"/>
                </a:solidFill>
              </a:rPr>
              <a:pPr/>
              <a:t>15/04/2024</a:t>
            </a:fld>
            <a:endParaRPr lang="es-CL">
              <a:solidFill>
                <a:prstClr val="black"/>
              </a:solidFill>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F523CF52-02F7-4CD1-BB4C-B10AAB5B5134}" type="slidenum">
              <a:rPr lang="es-CL">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401837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27EF25D2-79C4-4B17-AFF0-44EBD59FD51C}" type="datetimeFigureOut">
              <a:rPr lang="es-CL">
                <a:solidFill>
                  <a:prstClr val="black"/>
                </a:solidFill>
              </a:rPr>
              <a:pPr/>
              <a:t>15/04/2024</a:t>
            </a:fld>
            <a:endParaRPr lang="es-CL">
              <a:solidFill>
                <a:prstClr val="black"/>
              </a:solidFill>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F523CF52-02F7-4CD1-BB4C-B10AAB5B5134}" type="slidenum">
              <a:rPr lang="es-CL">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2297647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27EF25D2-79C4-4B17-AFF0-44EBD59FD51C}" type="datetimeFigureOut">
              <a:rPr lang="es-CL">
                <a:solidFill>
                  <a:prstClr val="black"/>
                </a:solidFill>
              </a:rPr>
              <a:pPr/>
              <a:t>15/04/2024</a:t>
            </a:fld>
            <a:endParaRPr lang="es-CL">
              <a:solidFill>
                <a:prstClr val="black"/>
              </a:solidFill>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F523CF52-02F7-4CD1-BB4C-B10AAB5B5134}" type="slidenum">
              <a:rPr lang="es-CL">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3158005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3" name="2 Rectángulo"/>
          <p:cNvSpPr/>
          <p:nvPr userDrawn="1"/>
        </p:nvSpPr>
        <p:spPr bwMode="auto">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CL" sz="1800">
              <a:solidFill>
                <a:prstClr val="black"/>
              </a:solidFill>
              <a:latin typeface="Arial" charset="0"/>
            </a:endParaRPr>
          </a:p>
        </p:txBody>
      </p:sp>
    </p:spTree>
    <p:extLst>
      <p:ext uri="{BB962C8B-B14F-4D97-AF65-F5344CB8AC3E}">
        <p14:creationId xmlns:p14="http://schemas.microsoft.com/office/powerpoint/2010/main" val="231518446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os objetos">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0871" y="226811"/>
            <a:ext cx="8329770" cy="6404378"/>
          </a:xfrm>
          <a:prstGeom prst="rect">
            <a:avLst/>
          </a:prstGeom>
        </p:spPr>
      </p:pic>
      <p:sp>
        <p:nvSpPr>
          <p:cNvPr id="5" name="Rectángulo 4"/>
          <p:cNvSpPr/>
          <p:nvPr userDrawn="1"/>
        </p:nvSpPr>
        <p:spPr>
          <a:xfrm>
            <a:off x="0" y="405245"/>
            <a:ext cx="1153391" cy="1246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46833680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Dos objetos">
    <p:spTree>
      <p:nvGrpSpPr>
        <p:cNvPr id="1" name=""/>
        <p:cNvGrpSpPr/>
        <p:nvPr/>
      </p:nvGrpSpPr>
      <p:grpSpPr>
        <a:xfrm>
          <a:off x="0" y="0"/>
          <a:ext cx="0" cy="0"/>
          <a:chOff x="0" y="0"/>
          <a:chExt cx="0" cy="0"/>
        </a:xfrm>
      </p:grpSpPr>
      <p:sp>
        <p:nvSpPr>
          <p:cNvPr id="5" name="Rectángulo 4"/>
          <p:cNvSpPr/>
          <p:nvPr userDrawn="1"/>
        </p:nvSpPr>
        <p:spPr>
          <a:xfrm>
            <a:off x="0" y="405245"/>
            <a:ext cx="1153391" cy="1246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3"/>
            <a:ext cx="12192000" cy="6854652"/>
          </a:xfrm>
          <a:prstGeom prst="rect">
            <a:avLst/>
          </a:prstGeom>
        </p:spPr>
      </p:pic>
    </p:spTree>
    <p:extLst>
      <p:ext uri="{BB962C8B-B14F-4D97-AF65-F5344CB8AC3E}">
        <p14:creationId xmlns:p14="http://schemas.microsoft.com/office/powerpoint/2010/main" val="373212534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5" name="CuadroTexto 4"/>
          <p:cNvSpPr txBox="1"/>
          <p:nvPr userDrawn="1"/>
        </p:nvSpPr>
        <p:spPr>
          <a:xfrm>
            <a:off x="6060982" y="4872478"/>
            <a:ext cx="5931316" cy="1538883"/>
          </a:xfrm>
          <a:prstGeom prst="rect">
            <a:avLst/>
          </a:prstGeom>
          <a:noFill/>
        </p:spPr>
        <p:txBody>
          <a:bodyPr wrap="square" lIns="91440" tIns="45720" rIns="91440" bIns="45720" rtlCol="0" anchor="t">
            <a:spAutoFit/>
          </a:bodyPr>
          <a:lstStyle/>
          <a:p>
            <a:pPr algn="ctr"/>
            <a:endParaRPr lang="es-CL" b="1" dirty="0">
              <a:latin typeface="Arial" panose="020B0604020202020204" pitchFamily="34" charset="0"/>
              <a:ea typeface="Tahoma"/>
              <a:cs typeface="Arial" panose="020B0604020202020204" pitchFamily="34" charset="0"/>
            </a:endParaRPr>
          </a:p>
          <a:p>
            <a:pPr algn="ctr"/>
            <a:r>
              <a:rPr lang="es-CL" sz="2400" b="1" dirty="0">
                <a:solidFill>
                  <a:srgbClr val="505050"/>
                </a:solidFill>
                <a:latin typeface="Arial" panose="020B0604020202020204" pitchFamily="34" charset="0"/>
                <a:ea typeface="+mn-lt"/>
                <a:cs typeface="Arial" panose="020B0604020202020204" pitchFamily="34" charset="0"/>
              </a:rPr>
              <a:t>PPT ASESORÍA PARA LA CONSTITUCIÓN DEL CDA</a:t>
            </a:r>
            <a:r>
              <a:rPr lang="es-CL" sz="2400" dirty="0">
                <a:solidFill>
                  <a:srgbClr val="505050"/>
                </a:solidFill>
                <a:latin typeface="Arial" panose="020B0604020202020204" pitchFamily="34" charset="0"/>
                <a:ea typeface="+mn-lt"/>
                <a:cs typeface="Arial" panose="020B0604020202020204" pitchFamily="34" charset="0"/>
              </a:rPr>
              <a:t> </a:t>
            </a:r>
            <a:endParaRPr lang="es-CL" sz="1600" dirty="0">
              <a:solidFill>
                <a:srgbClr val="505050"/>
              </a:solidFill>
              <a:latin typeface="Arial" panose="020B0604020202020204" pitchFamily="34" charset="0"/>
              <a:ea typeface="Tahoma"/>
              <a:cs typeface="Arial" panose="020B0604020202020204" pitchFamily="34" charset="0"/>
            </a:endParaRPr>
          </a:p>
          <a:p>
            <a:pPr algn="ctr"/>
            <a:endParaRPr lang="es-CL" sz="2800" b="1" dirty="0">
              <a:solidFill>
                <a:srgbClr val="BAC82B"/>
              </a:solidFill>
              <a:latin typeface="Arial" panose="020B0604020202020204" pitchFamily="34" charset="0"/>
              <a:ea typeface="Tahoma"/>
              <a:cs typeface="Arial" panose="020B0604020202020204" pitchFamily="34" charset="0"/>
            </a:endParaRPr>
          </a:p>
        </p:txBody>
      </p:sp>
      <p:sp>
        <p:nvSpPr>
          <p:cNvPr id="7" name="CuadroTexto 6"/>
          <p:cNvSpPr txBox="1"/>
          <p:nvPr userDrawn="1"/>
        </p:nvSpPr>
        <p:spPr>
          <a:xfrm>
            <a:off x="6284259" y="3088501"/>
            <a:ext cx="5484763" cy="1908215"/>
          </a:xfrm>
          <a:prstGeom prst="rect">
            <a:avLst/>
          </a:prstGeom>
          <a:noFill/>
        </p:spPr>
        <p:txBody>
          <a:bodyPr wrap="square" lIns="91440" tIns="45720" rIns="91440" bIns="45720" rtlCol="0" anchor="t">
            <a:spAutoFit/>
          </a:bodyPr>
          <a:lstStyle/>
          <a:p>
            <a:pPr algn="ctr"/>
            <a:endParaRPr lang="es-CL" b="0" dirty="0">
              <a:latin typeface="Arial" panose="020B0604020202020204" pitchFamily="34" charset="0"/>
              <a:ea typeface="Tahoma"/>
              <a:cs typeface="Arial" panose="020B0604020202020204" pitchFamily="34" charset="0"/>
            </a:endParaRPr>
          </a:p>
          <a:p>
            <a:pPr algn="ctr"/>
            <a:r>
              <a:rPr lang="es-CL" sz="2400" b="0" dirty="0">
                <a:solidFill>
                  <a:srgbClr val="002060"/>
                </a:solidFill>
                <a:latin typeface="Arial Black" panose="020B0A04020102020204" pitchFamily="34" charset="0"/>
                <a:ea typeface="+mn-lt"/>
                <a:cs typeface="Arial" panose="020B0604020202020204" pitchFamily="34" charset="0"/>
              </a:rPr>
              <a:t>PROTOCOLO DE VIGILANCIA DE RIESGOS PSICOSOCIALES EN EL TRABAJO </a:t>
            </a:r>
            <a:endParaRPr lang="es-CL" sz="1600" b="0" dirty="0">
              <a:latin typeface="Arial Black" panose="020B0A04020102020204" pitchFamily="34" charset="0"/>
              <a:ea typeface="Tahoma"/>
              <a:cs typeface="Arial" panose="020B0604020202020204" pitchFamily="34" charset="0"/>
            </a:endParaRPr>
          </a:p>
          <a:p>
            <a:pPr algn="ctr"/>
            <a:endParaRPr lang="es-CL" sz="2800" b="0" dirty="0">
              <a:solidFill>
                <a:srgbClr val="BAC82B"/>
              </a:solidFill>
              <a:latin typeface="Arial" panose="020B0604020202020204" pitchFamily="34" charset="0"/>
              <a:ea typeface="Tahoma"/>
              <a:cs typeface="Arial" panose="020B0604020202020204" pitchFamily="34" charset="0"/>
            </a:endParaRPr>
          </a:p>
        </p:txBody>
      </p:sp>
    </p:spTree>
    <p:extLst>
      <p:ext uri="{BB962C8B-B14F-4D97-AF65-F5344CB8AC3E}">
        <p14:creationId xmlns:p14="http://schemas.microsoft.com/office/powerpoint/2010/main" val="32131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476672"/>
            <a:ext cx="10972800" cy="940966"/>
          </a:xfrm>
        </p:spPr>
        <p:txBody>
          <a:bodyPr>
            <a:noAutofit/>
          </a:bodyPr>
          <a:lstStyle>
            <a:lvl1pPr algn="l">
              <a:defRPr sz="3600" b="0">
                <a:solidFill>
                  <a:schemeClr val="tx1">
                    <a:lumMod val="65000"/>
                    <a:lumOff val="35000"/>
                  </a:schemeClr>
                </a:solidFill>
              </a:defRPr>
            </a:lvl1p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609600" y="1700808"/>
            <a:ext cx="10972800" cy="3960441"/>
          </a:xfrm>
        </p:spPr>
        <p:txBody>
          <a:bodyPr>
            <a:normAutofit/>
          </a:bodyPr>
          <a:lstStyle>
            <a:lvl1pPr>
              <a:defRPr sz="2400" b="0">
                <a:solidFill>
                  <a:schemeClr val="tx1">
                    <a:lumMod val="65000"/>
                    <a:lumOff val="35000"/>
                  </a:schemeClr>
                </a:solidFill>
              </a:defRPr>
            </a:lvl1pPr>
            <a:lvl2pPr>
              <a:defRPr sz="2000" b="0">
                <a:solidFill>
                  <a:schemeClr val="tx1">
                    <a:lumMod val="65000"/>
                    <a:lumOff val="35000"/>
                  </a:schemeClr>
                </a:solidFill>
              </a:defRPr>
            </a:lvl2pPr>
            <a:lvl3pPr>
              <a:defRPr sz="1800" b="0">
                <a:solidFill>
                  <a:schemeClr val="tx1">
                    <a:lumMod val="65000"/>
                    <a:lumOff val="35000"/>
                  </a:schemeClr>
                </a:solidFill>
              </a:defRPr>
            </a:lvl3pPr>
            <a:lvl4pPr>
              <a:defRPr sz="1600" b="0">
                <a:solidFill>
                  <a:schemeClr val="tx1">
                    <a:lumMod val="65000"/>
                    <a:lumOff val="35000"/>
                  </a:schemeClr>
                </a:solidFill>
              </a:defRPr>
            </a:lvl4pPr>
            <a:lvl5pPr>
              <a:defRPr sz="1600" b="0">
                <a:solidFill>
                  <a:schemeClr val="tx1">
                    <a:lumMod val="65000"/>
                    <a:lumOff val="35000"/>
                  </a:schemeClr>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27EF25D2-79C4-4B17-AFF0-44EBD59FD51C}" type="datetimeFigureOut">
              <a:rPr lang="es-CL">
                <a:solidFill>
                  <a:prstClr val="black"/>
                </a:solidFill>
              </a:rPr>
              <a:pPr/>
              <a:t>15/04/2024</a:t>
            </a:fld>
            <a:endParaRPr lang="es-CL">
              <a:solidFill>
                <a:prstClr val="black"/>
              </a:solidFill>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F523CF52-02F7-4CD1-BB4C-B10AAB5B5134}" type="slidenum">
              <a:rPr lang="es-CL">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214430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27EF25D2-79C4-4B17-AFF0-44EBD59FD51C}" type="datetimeFigureOut">
              <a:rPr lang="es-CL">
                <a:solidFill>
                  <a:prstClr val="black"/>
                </a:solidFill>
              </a:rPr>
              <a:pPr/>
              <a:t>15/04/2024</a:t>
            </a:fld>
            <a:endParaRPr lang="es-CL">
              <a:solidFill>
                <a:prstClr val="black"/>
              </a:solidFill>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F523CF52-02F7-4CD1-BB4C-B10AAB5B5134}" type="slidenum">
              <a:rPr lang="es-CL">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187577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a:xfrm>
            <a:off x="609600" y="6356351"/>
            <a:ext cx="2844800" cy="365125"/>
          </a:xfrm>
          <a:prstGeom prst="rect">
            <a:avLst/>
          </a:prstGeom>
        </p:spPr>
        <p:txBody>
          <a:bodyPr/>
          <a:lstStyle/>
          <a:p>
            <a:fld id="{27EF25D2-79C4-4B17-AFF0-44EBD59FD51C}" type="datetimeFigureOut">
              <a:rPr lang="es-CL">
                <a:solidFill>
                  <a:prstClr val="black"/>
                </a:solidFill>
              </a:rPr>
              <a:pPr/>
              <a:t>15/04/2024</a:t>
            </a:fld>
            <a:endParaRPr lang="es-CL">
              <a:solidFill>
                <a:prstClr val="black"/>
              </a:solidFill>
            </a:endParaRPr>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fld id="{F523CF52-02F7-4CD1-BB4C-B10AAB5B5134}" type="slidenum">
              <a:rPr lang="es-CL">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227883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a:xfrm>
            <a:off x="609600" y="6356351"/>
            <a:ext cx="2844800" cy="365125"/>
          </a:xfrm>
          <a:prstGeom prst="rect">
            <a:avLst/>
          </a:prstGeom>
        </p:spPr>
        <p:txBody>
          <a:bodyPr/>
          <a:lstStyle/>
          <a:p>
            <a:fld id="{27EF25D2-79C4-4B17-AFF0-44EBD59FD51C}" type="datetimeFigureOut">
              <a:rPr lang="es-CL">
                <a:solidFill>
                  <a:prstClr val="black"/>
                </a:solidFill>
              </a:rPr>
              <a:pPr/>
              <a:t>15/04/2024</a:t>
            </a:fld>
            <a:endParaRPr lang="es-CL">
              <a:solidFill>
                <a:prstClr val="black"/>
              </a:solidFill>
            </a:endParaRPr>
          </a:p>
        </p:txBody>
      </p:sp>
      <p:sp>
        <p:nvSpPr>
          <p:cNvPr id="8" name="7 Marcador de pie de página"/>
          <p:cNvSpPr>
            <a:spLocks noGrp="1"/>
          </p:cNvSpPr>
          <p:nvPr>
            <p:ph type="ftr" sz="quarter" idx="11"/>
          </p:nvPr>
        </p:nvSpPr>
        <p:spPr>
          <a:xfrm>
            <a:off x="4165600" y="6356351"/>
            <a:ext cx="38608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a:xfrm>
            <a:off x="8737600" y="6356351"/>
            <a:ext cx="2844800" cy="365125"/>
          </a:xfrm>
          <a:prstGeom prst="rect">
            <a:avLst/>
          </a:prstGeom>
        </p:spPr>
        <p:txBody>
          <a:bodyPr/>
          <a:lstStyle/>
          <a:p>
            <a:fld id="{F523CF52-02F7-4CD1-BB4C-B10AAB5B5134}" type="slidenum">
              <a:rPr lang="es-CL">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319916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04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09600" y="6356351"/>
            <a:ext cx="2844800" cy="365125"/>
          </a:xfrm>
          <a:prstGeom prst="rect">
            <a:avLst/>
          </a:prstGeom>
        </p:spPr>
        <p:txBody>
          <a:bodyPr/>
          <a:lstStyle/>
          <a:p>
            <a:fld id="{27EF25D2-79C4-4B17-AFF0-44EBD59FD51C}" type="datetimeFigureOut">
              <a:rPr lang="es-CL">
                <a:solidFill>
                  <a:prstClr val="black"/>
                </a:solidFill>
              </a:rPr>
              <a:pPr/>
              <a:t>15/04/2024</a:t>
            </a:fld>
            <a:endParaRPr lang="es-CL">
              <a:solidFill>
                <a:prstClr val="black"/>
              </a:solidFill>
            </a:endParaRPr>
          </a:p>
        </p:txBody>
      </p:sp>
      <p:sp>
        <p:nvSpPr>
          <p:cNvPr id="3" name="2 Marcador de pie de página"/>
          <p:cNvSpPr>
            <a:spLocks noGrp="1"/>
          </p:cNvSpPr>
          <p:nvPr>
            <p:ph type="ftr" sz="quarter" idx="11"/>
          </p:nvPr>
        </p:nvSpPr>
        <p:spPr>
          <a:xfrm>
            <a:off x="4165600" y="6356351"/>
            <a:ext cx="38608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a:xfrm>
            <a:off x="8737600" y="6356351"/>
            <a:ext cx="2844800" cy="365125"/>
          </a:xfrm>
          <a:prstGeom prst="rect">
            <a:avLst/>
          </a:prstGeom>
        </p:spPr>
        <p:txBody>
          <a:bodyPr/>
          <a:lstStyle/>
          <a:p>
            <a:fld id="{F523CF52-02F7-4CD1-BB4C-B10AAB5B5134}" type="slidenum">
              <a:rPr lang="es-CL">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1451140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609600" y="6356351"/>
            <a:ext cx="2844800" cy="365125"/>
          </a:xfrm>
          <a:prstGeom prst="rect">
            <a:avLst/>
          </a:prstGeom>
        </p:spPr>
        <p:txBody>
          <a:bodyPr/>
          <a:lstStyle/>
          <a:p>
            <a:fld id="{27EF25D2-79C4-4B17-AFF0-44EBD59FD51C}" type="datetimeFigureOut">
              <a:rPr lang="es-CL">
                <a:solidFill>
                  <a:prstClr val="black"/>
                </a:solidFill>
              </a:rPr>
              <a:pPr/>
              <a:t>15/04/2024</a:t>
            </a:fld>
            <a:endParaRPr lang="es-CL">
              <a:solidFill>
                <a:prstClr val="black"/>
              </a:solidFill>
            </a:endParaRPr>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fld id="{F523CF52-02F7-4CD1-BB4C-B10AAB5B5134}" type="slidenum">
              <a:rPr lang="es-CL">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211272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609600" y="6356351"/>
            <a:ext cx="2844800" cy="365125"/>
          </a:xfrm>
          <a:prstGeom prst="rect">
            <a:avLst/>
          </a:prstGeom>
        </p:spPr>
        <p:txBody>
          <a:bodyPr/>
          <a:lstStyle/>
          <a:p>
            <a:fld id="{27EF25D2-79C4-4B17-AFF0-44EBD59FD51C}" type="datetimeFigureOut">
              <a:rPr lang="es-CL">
                <a:solidFill>
                  <a:prstClr val="black"/>
                </a:solidFill>
              </a:rPr>
              <a:pPr/>
              <a:t>15/04/2024</a:t>
            </a:fld>
            <a:endParaRPr lang="es-CL">
              <a:solidFill>
                <a:prstClr val="black"/>
              </a:solidFill>
            </a:endParaRPr>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fld id="{F523CF52-02F7-4CD1-BB4C-B10AAB5B5134}" type="slidenum">
              <a:rPr lang="es-CL">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61548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dirty="0"/>
              <a:t>Haga clic para modificar el estilo de título del patrón</a:t>
            </a:r>
            <a:endParaRPr lang="es-CL" dirty="0"/>
          </a:p>
        </p:txBody>
      </p:sp>
      <p:sp>
        <p:nvSpPr>
          <p:cNvPr id="3" name="2 Marcador de texto"/>
          <p:cNvSpPr>
            <a:spLocks noGrp="1"/>
          </p:cNvSpPr>
          <p:nvPr>
            <p:ph type="body" idx="1"/>
          </p:nvPr>
        </p:nvSpPr>
        <p:spPr>
          <a:xfrm>
            <a:off x="609600" y="1600201"/>
            <a:ext cx="10972800" cy="406104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26571694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 id="2147483687" r:id="rId13"/>
    <p:sldLayoutId id="2147483688" r:id="rId14"/>
    <p:sldLayoutId id="2147483665" r:id="rId15"/>
  </p:sldLayoutIdLst>
  <p:txStyles>
    <p:titleStyle>
      <a:lvl1pPr algn="ctr" defTabSz="914400" rtl="0" eaLnBrk="1" latinLnBrk="0"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emf"/><Relationship Id="rId5" Type="http://schemas.openxmlformats.org/officeDocument/2006/relationships/image" Target="../media/image34.emf"/><Relationship Id="rId4" Type="http://schemas.openxmlformats.org/officeDocument/2006/relationships/image" Target="../media/image36.emf"/></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0.jpg"/></Relationships>
</file>

<file path=ppt/slides/_rels/slide35.xml.rels><?xml version="1.0" encoding="UTF-8" standalone="yes"?>
<Relationships xmlns="http://schemas.openxmlformats.org/package/2006/relationships"><Relationship Id="rId3" Type="http://schemas.openxmlformats.org/officeDocument/2006/relationships/image" Target="../media/image41.emf"/><Relationship Id="rId7" Type="http://schemas.openxmlformats.org/officeDocument/2006/relationships/image" Target="../media/image45.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3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3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38.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0.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5.emf"/><Relationship Id="rId5" Type="http://schemas.openxmlformats.org/officeDocument/2006/relationships/image" Target="../media/image33.emf"/><Relationship Id="rId4" Type="http://schemas.openxmlformats.org/officeDocument/2006/relationships/image" Target="../media/image54.emf"/></Relationships>
</file>

<file path=ppt/slides/_rels/slide39.xml.rels><?xml version="1.0" encoding="UTF-8" standalone="yes"?>
<Relationships xmlns="http://schemas.openxmlformats.org/package/2006/relationships"><Relationship Id="rId3" Type="http://schemas.openxmlformats.org/officeDocument/2006/relationships/image" Target="../media/image50.emf"/><Relationship Id="rId7"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6.xml"/><Relationship Id="rId4" Type="http://schemas.openxmlformats.org/officeDocument/2006/relationships/image" Target="../media/image61.emf"/></Relationships>
</file>

<file path=ppt/slides/_rels/slide41.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33.emf"/><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image" Target="../media/image64.emf"/><Relationship Id="rId4" Type="http://schemas.openxmlformats.org/officeDocument/2006/relationships/image" Target="../media/image17.emf"/></Relationships>
</file>

<file path=ppt/slides/_rels/slide4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33.emf"/><Relationship Id="rId1" Type="http://schemas.openxmlformats.org/officeDocument/2006/relationships/slideLayout" Target="../slideLayouts/slideLayout6.xml"/><Relationship Id="rId4" Type="http://schemas.openxmlformats.org/officeDocument/2006/relationships/image" Target="../media/image61.emf"/></Relationships>
</file>

<file path=ppt/slides/_rels/slide4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66.jpg"/><Relationship Id="rId1" Type="http://schemas.openxmlformats.org/officeDocument/2006/relationships/slideLayout" Target="../slideLayouts/slideLayout6.xml"/><Relationship Id="rId4" Type="http://schemas.openxmlformats.org/officeDocument/2006/relationships/image" Target="../media/image54.emf"/></Relationships>
</file>

<file path=ppt/slides/_rels/slide47.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5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52.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43.emf"/><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1.emf"/><Relationship Id="rId5" Type="http://schemas.openxmlformats.org/officeDocument/2006/relationships/image" Target="../media/image47.emf"/><Relationship Id="rId4" Type="http://schemas.openxmlformats.org/officeDocument/2006/relationships/image" Target="../media/image70.emf"/></Relationships>
</file>

<file path=ppt/slides/_rels/slide55.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image" Target="../media/image72.emf"/><Relationship Id="rId7" Type="http://schemas.openxmlformats.org/officeDocument/2006/relationships/image" Target="../media/image71.emf"/><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4.emf"/><Relationship Id="rId5" Type="http://schemas.openxmlformats.org/officeDocument/2006/relationships/image" Target="../media/image33.emf"/><Relationship Id="rId4" Type="http://schemas.openxmlformats.org/officeDocument/2006/relationships/image" Target="../media/image50.emf"/></Relationships>
</file>

<file path=ppt/slides/_rels/slide5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75.emf"/><Relationship Id="rId4" Type="http://schemas.openxmlformats.org/officeDocument/2006/relationships/image" Target="../media/image42.emf"/></Relationships>
</file>

<file path=ppt/slides/_rels/slide5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78.emf"/><Relationship Id="rId5" Type="http://schemas.openxmlformats.org/officeDocument/2006/relationships/image" Target="../media/image77.emf"/><Relationship Id="rId4" Type="http://schemas.openxmlformats.org/officeDocument/2006/relationships/image" Target="../media/image7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79.emf"/><Relationship Id="rId7" Type="http://schemas.openxmlformats.org/officeDocument/2006/relationships/image" Target="../media/image83.emf"/><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s>
</file>

<file path=ppt/slides/_rels/slide6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33.emf"/><Relationship Id="rId1" Type="http://schemas.openxmlformats.org/officeDocument/2006/relationships/slideLayout" Target="../slideLayouts/slideLayout6.xml"/><Relationship Id="rId4" Type="http://schemas.openxmlformats.org/officeDocument/2006/relationships/image" Target="../media/image56.e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7374DD1-CBF2-2D7A-892D-669E56C2B673}"/>
              </a:ext>
            </a:extLst>
          </p:cNvPr>
          <p:cNvPicPr>
            <a:picLocks noChangeAspect="1"/>
          </p:cNvPicPr>
          <p:nvPr/>
        </p:nvPicPr>
        <p:blipFill rotWithShape="1">
          <a:blip r:embed="rId2">
            <a:extLst>
              <a:ext uri="{28A0092B-C50C-407E-A947-70E740481C1C}">
                <a14:useLocalDpi xmlns:a14="http://schemas.microsoft.com/office/drawing/2010/main" val="0"/>
              </a:ext>
            </a:extLst>
          </a:blip>
          <a:srcRect b="62"/>
          <a:stretch/>
        </p:blipFill>
        <p:spPr>
          <a:xfrm>
            <a:off x="7516" y="-1"/>
            <a:ext cx="12184484" cy="6858001"/>
          </a:xfrm>
          <a:prstGeom prst="rect">
            <a:avLst/>
          </a:prstGeom>
        </p:spPr>
      </p:pic>
    </p:spTree>
    <p:extLst>
      <p:ext uri="{BB962C8B-B14F-4D97-AF65-F5344CB8AC3E}">
        <p14:creationId xmlns:p14="http://schemas.microsoft.com/office/powerpoint/2010/main" val="396520086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863752" y="4581128"/>
            <a:ext cx="1714512" cy="1714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Rectangle 11"/>
          <p:cNvSpPr>
            <a:spLocks noChangeArrowheads="1"/>
          </p:cNvSpPr>
          <p:nvPr/>
        </p:nvSpPr>
        <p:spPr bwMode="auto">
          <a:xfrm>
            <a:off x="2721234" y="318326"/>
            <a:ext cx="6958873" cy="1519971"/>
          </a:xfrm>
          <a:prstGeom prst="rect">
            <a:avLst/>
          </a:prstGeom>
          <a:noFill/>
          <a:ln w="9525" algn="ctr">
            <a:noFill/>
            <a:miter lim="800000"/>
            <a:headEnd/>
            <a:tailEnd/>
          </a:ln>
        </p:spPr>
        <p:txBody>
          <a:bodyPr lIns="91440" tIns="45720" rIns="91440" bIns="45720" anchor="ctr"/>
          <a:lstStyle/>
          <a:p>
            <a:pPr algn="ctr"/>
            <a:endParaRPr lang="es-CL" sz="3200" b="1" dirty="0">
              <a:solidFill>
                <a:srgbClr val="37609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48F2863A-FA0E-37A6-88F1-8CAF4DFB1C57}"/>
              </a:ext>
            </a:extLst>
          </p:cNvPr>
          <p:cNvSpPr txBox="1"/>
          <p:nvPr/>
        </p:nvSpPr>
        <p:spPr>
          <a:xfrm>
            <a:off x="1729545" y="1838297"/>
            <a:ext cx="875097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OTHAM-BOOK" panose="02000504050000020004" pitchFamily="2" charset="0"/>
                <a:ea typeface="Verdana"/>
                <a:cs typeface="Arial" panose="020B0604020202020204" pitchFamily="34" charset="0"/>
              </a:rPr>
              <a:t>Se </a:t>
            </a:r>
            <a:r>
              <a:rPr lang="en-US" dirty="0" err="1">
                <a:latin typeface="GOTHAM-BOOK" panose="02000504050000020004" pitchFamily="2" charset="0"/>
                <a:ea typeface="Verdana"/>
                <a:cs typeface="Arial" panose="020B0604020202020204" pitchFamily="34" charset="0"/>
              </a:rPr>
              <a:t>refiere</a:t>
            </a:r>
            <a:r>
              <a:rPr lang="en-US" dirty="0">
                <a:latin typeface="GOTHAM-BOOK" panose="02000504050000020004" pitchFamily="2" charset="0"/>
                <a:ea typeface="Verdana"/>
                <a:cs typeface="Arial" panose="020B0604020202020204" pitchFamily="34" charset="0"/>
              </a:rPr>
              <a:t> a las </a:t>
            </a:r>
            <a:r>
              <a:rPr lang="en-US" dirty="0" err="1">
                <a:latin typeface="GOTHAM-BOOK" panose="02000504050000020004" pitchFamily="2" charset="0"/>
                <a:ea typeface="Verdana"/>
                <a:cs typeface="Arial" panose="020B0604020202020204" pitchFamily="34" charset="0"/>
              </a:rPr>
              <a:t>exigencias</a:t>
            </a:r>
            <a:r>
              <a:rPr lang="en-US" dirty="0">
                <a:latin typeface="GOTHAM-BOOK" panose="02000504050000020004" pitchFamily="2" charset="0"/>
                <a:ea typeface="Verdana"/>
                <a:cs typeface="Arial" panose="020B0604020202020204" pitchFamily="34" charset="0"/>
              </a:rPr>
              <a:t> que se le </a:t>
            </a:r>
            <a:r>
              <a:rPr lang="en-US" dirty="0" err="1">
                <a:latin typeface="GOTHAM-BOOK" panose="02000504050000020004" pitchFamily="2" charset="0"/>
                <a:ea typeface="Verdana"/>
                <a:cs typeface="Arial" panose="020B0604020202020204" pitchFamily="34" charset="0"/>
              </a:rPr>
              <a:t>hacen</a:t>
            </a:r>
            <a:r>
              <a:rPr lang="en-US" dirty="0">
                <a:latin typeface="GOTHAM-BOOK" panose="02000504050000020004" pitchFamily="2" charset="0"/>
                <a:ea typeface="Verdana"/>
                <a:cs typeface="Arial" panose="020B0604020202020204" pitchFamily="34" charset="0"/>
              </a:rPr>
              <a:t> a </a:t>
            </a:r>
            <a:r>
              <a:rPr lang="en-US" dirty="0" err="1">
                <a:latin typeface="GOTHAM-BOOK" panose="02000504050000020004" pitchFamily="2" charset="0"/>
                <a:ea typeface="Verdana"/>
                <a:cs typeface="Arial" panose="020B0604020202020204" pitchFamily="34" charset="0"/>
              </a:rPr>
              <a:t>los</a:t>
            </a:r>
            <a:r>
              <a:rPr lang="en-US" dirty="0">
                <a:latin typeface="GOTHAM-BOOK" panose="02000504050000020004" pitchFamily="2" charset="0"/>
                <a:ea typeface="Verdana"/>
                <a:cs typeface="Arial" panose="020B0604020202020204" pitchFamily="34" charset="0"/>
              </a:rPr>
              <a:t> </a:t>
            </a:r>
            <a:r>
              <a:rPr lang="en-US" dirty="0" err="1">
                <a:latin typeface="GOTHAM-BOOK" panose="02000504050000020004" pitchFamily="2" charset="0"/>
                <a:ea typeface="Verdana"/>
                <a:cs typeface="Arial" panose="020B0604020202020204" pitchFamily="34" charset="0"/>
              </a:rPr>
              <a:t>trabajadores</a:t>
            </a:r>
            <a:r>
              <a:rPr lang="en-US" dirty="0">
                <a:latin typeface="GOTHAM-BOOK" panose="02000504050000020004" pitchFamily="2" charset="0"/>
                <a:ea typeface="Verdana"/>
                <a:cs typeface="Arial" panose="020B0604020202020204" pitchFamily="34" charset="0"/>
              </a:rPr>
              <a:t>/as para que </a:t>
            </a:r>
            <a:r>
              <a:rPr lang="en-US" dirty="0" err="1">
                <a:latin typeface="GOTHAM-BOOK" panose="02000504050000020004" pitchFamily="2" charset="0"/>
                <a:ea typeface="Verdana"/>
                <a:cs typeface="Arial" panose="020B0604020202020204" pitchFamily="34" charset="0"/>
              </a:rPr>
              <a:t>cumplan</a:t>
            </a:r>
            <a:r>
              <a:rPr lang="en-US" dirty="0">
                <a:latin typeface="GOTHAM-BOOK" panose="02000504050000020004" pitchFamily="2" charset="0"/>
                <a:ea typeface="Verdana"/>
                <a:cs typeface="Arial" panose="020B0604020202020204" pitchFamily="34" charset="0"/>
              </a:rPr>
              <a:t> con un </a:t>
            </a:r>
            <a:r>
              <a:rPr lang="en-US" dirty="0" err="1">
                <a:latin typeface="GOTHAM-BOOK" panose="02000504050000020004" pitchFamily="2" charset="0"/>
                <a:ea typeface="Verdana"/>
                <a:cs typeface="Arial" panose="020B0604020202020204" pitchFamily="34" charset="0"/>
              </a:rPr>
              <a:t>determinado</a:t>
            </a:r>
            <a:r>
              <a:rPr lang="en-US" dirty="0">
                <a:latin typeface="GOTHAM-BOOK" panose="02000504050000020004" pitchFamily="2" charset="0"/>
                <a:ea typeface="Verdana"/>
                <a:cs typeface="Arial" panose="020B0604020202020204" pitchFamily="34" charset="0"/>
              </a:rPr>
              <a:t> </a:t>
            </a:r>
            <a:r>
              <a:rPr lang="en-US" dirty="0" err="1">
                <a:latin typeface="GOTHAM-BOOK" panose="02000504050000020004" pitchFamily="2" charset="0"/>
                <a:ea typeface="Verdana"/>
                <a:cs typeface="Arial" panose="020B0604020202020204" pitchFamily="34" charset="0"/>
              </a:rPr>
              <a:t>objetivo</a:t>
            </a:r>
            <a:r>
              <a:rPr lang="en-US" dirty="0">
                <a:latin typeface="GOTHAM-BOOK" panose="02000504050000020004" pitchFamily="2" charset="0"/>
                <a:ea typeface="Verdana"/>
                <a:cs typeface="Arial" panose="020B0604020202020204" pitchFamily="34" charset="0"/>
              </a:rPr>
              <a:t> o </a:t>
            </a:r>
            <a:r>
              <a:rPr lang="en-US" dirty="0" err="1">
                <a:latin typeface="GOTHAM-BOOK" panose="02000504050000020004" pitchFamily="2" charset="0"/>
                <a:ea typeface="Verdana"/>
                <a:cs typeface="Arial" panose="020B0604020202020204" pitchFamily="34" charset="0"/>
              </a:rPr>
              <a:t>tarea</a:t>
            </a:r>
            <a:r>
              <a:rPr lang="en-US" dirty="0">
                <a:latin typeface="GOTHAM-BOOK" panose="02000504050000020004" pitchFamily="2" charset="0"/>
                <a:ea typeface="Verdana"/>
                <a:cs typeface="Arial" panose="020B0604020202020204" pitchFamily="34" charset="0"/>
              </a:rPr>
              <a:t> </a:t>
            </a:r>
            <a:r>
              <a:rPr lang="en-US" dirty="0" err="1">
                <a:latin typeface="GOTHAM-BOOK" panose="02000504050000020004" pitchFamily="2" charset="0"/>
                <a:ea typeface="Verdana"/>
                <a:cs typeface="Arial" panose="020B0604020202020204" pitchFamily="34" charset="0"/>
              </a:rPr>
              <a:t>en</a:t>
            </a:r>
            <a:r>
              <a:rPr lang="en-US" dirty="0">
                <a:latin typeface="GOTHAM-BOOK" panose="02000504050000020004" pitchFamily="2" charset="0"/>
                <a:ea typeface="Verdana"/>
                <a:cs typeface="Arial" panose="020B0604020202020204" pitchFamily="34" charset="0"/>
              </a:rPr>
              <a:t> un </a:t>
            </a:r>
            <a:r>
              <a:rPr lang="en-US" dirty="0" err="1">
                <a:latin typeface="GOTHAM-BOOK" panose="02000504050000020004" pitchFamily="2" charset="0"/>
                <a:ea typeface="Verdana"/>
                <a:cs typeface="Arial" panose="020B0604020202020204" pitchFamily="34" charset="0"/>
              </a:rPr>
              <a:t>tiempo</a:t>
            </a:r>
            <a:r>
              <a:rPr lang="en-US" dirty="0">
                <a:latin typeface="GOTHAM-BOOK" panose="02000504050000020004" pitchFamily="2" charset="0"/>
                <a:ea typeface="Verdana"/>
                <a:cs typeface="Arial" panose="020B0604020202020204" pitchFamily="34" charset="0"/>
              </a:rPr>
              <a:t> </a:t>
            </a:r>
            <a:r>
              <a:rPr lang="en-US" dirty="0" err="1">
                <a:latin typeface="GOTHAM-BOOK" panose="02000504050000020004" pitchFamily="2" charset="0"/>
                <a:ea typeface="Verdana"/>
                <a:cs typeface="Arial" panose="020B0604020202020204" pitchFamily="34" charset="0"/>
              </a:rPr>
              <a:t>acotado</a:t>
            </a:r>
            <a:r>
              <a:rPr lang="en-US" dirty="0">
                <a:latin typeface="GOTHAM-BOOK" panose="02000504050000020004" pitchFamily="2" charset="0"/>
                <a:ea typeface="Verdana"/>
                <a:cs typeface="Arial" panose="020B0604020202020204" pitchFamily="34" charset="0"/>
              </a:rPr>
              <a:t> o </a:t>
            </a:r>
            <a:r>
              <a:rPr lang="en-US" dirty="0" err="1">
                <a:latin typeface="GOTHAM-BOOK" panose="02000504050000020004" pitchFamily="2" charset="0"/>
                <a:ea typeface="Verdana"/>
                <a:cs typeface="Arial" panose="020B0604020202020204" pitchFamily="34" charset="0"/>
              </a:rPr>
              <a:t>limitado</a:t>
            </a:r>
            <a:r>
              <a:rPr lang="en-US" dirty="0">
                <a:latin typeface="GOTHAM-BOOK" panose="02000504050000020004" pitchFamily="2" charset="0"/>
                <a:ea typeface="Verdana"/>
                <a:cs typeface="Arial" panose="020B0604020202020204" pitchFamily="34" charset="0"/>
              </a:rPr>
              <a:t>.</a:t>
            </a:r>
          </a:p>
        </p:txBody>
      </p:sp>
      <p:sp>
        <p:nvSpPr>
          <p:cNvPr id="6" name="Oval 5">
            <a:extLst>
              <a:ext uri="{FF2B5EF4-FFF2-40B4-BE49-F238E27FC236}">
                <a16:creationId xmlns:a16="http://schemas.microsoft.com/office/drawing/2014/main" id="{BA2FC613-15F7-E5D1-00B2-0F0E33539399}"/>
              </a:ext>
            </a:extLst>
          </p:cNvPr>
          <p:cNvSpPr/>
          <p:nvPr/>
        </p:nvSpPr>
        <p:spPr>
          <a:xfrm>
            <a:off x="3330743" y="2852428"/>
            <a:ext cx="1588395" cy="1555560"/>
          </a:xfrm>
          <a:prstGeom prst="ellipse">
            <a:avLst/>
          </a:prstGeom>
          <a:solidFill>
            <a:srgbClr val="C6D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002060"/>
                </a:solidFill>
                <a:latin typeface="GOTHAM-BOOK" panose="02000504050000020004" pitchFamily="2" charset="0"/>
                <a:cs typeface="Arial" panose="020B0604020202020204" pitchFamily="34" charset="0"/>
              </a:rPr>
              <a:t>CANTIDAD DE TAREAS</a:t>
            </a:r>
          </a:p>
        </p:txBody>
      </p:sp>
      <p:sp>
        <p:nvSpPr>
          <p:cNvPr id="7" name="Oval 6">
            <a:extLst>
              <a:ext uri="{FF2B5EF4-FFF2-40B4-BE49-F238E27FC236}">
                <a16:creationId xmlns:a16="http://schemas.microsoft.com/office/drawing/2014/main" id="{68C4C9F6-99FC-885F-B411-1E77AA7519A5}"/>
              </a:ext>
            </a:extLst>
          </p:cNvPr>
          <p:cNvSpPr/>
          <p:nvPr/>
        </p:nvSpPr>
        <p:spPr>
          <a:xfrm>
            <a:off x="6735633" y="2852427"/>
            <a:ext cx="1588395" cy="1555560"/>
          </a:xfrm>
          <a:prstGeom prst="ellipse">
            <a:avLst/>
          </a:prstGeom>
          <a:solidFill>
            <a:srgbClr val="C6D32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300" dirty="0">
                <a:solidFill>
                  <a:srgbClr val="002060"/>
                </a:solidFill>
                <a:latin typeface="GOTHAM-BOOK" panose="02000504050000020004" pitchFamily="2" charset="0"/>
                <a:cs typeface="Arial" panose="020B0604020202020204" pitchFamily="34" charset="0"/>
              </a:rPr>
              <a:t>TIEMPO EN QUE SE DEBEN REALIZAR</a:t>
            </a:r>
          </a:p>
        </p:txBody>
      </p:sp>
      <p:sp>
        <p:nvSpPr>
          <p:cNvPr id="9" name="TextBox 8">
            <a:extLst>
              <a:ext uri="{FF2B5EF4-FFF2-40B4-BE49-F238E27FC236}">
                <a16:creationId xmlns:a16="http://schemas.microsoft.com/office/drawing/2014/main" id="{EB48604B-5316-597D-1402-FAAB62B91E7D}"/>
              </a:ext>
            </a:extLst>
          </p:cNvPr>
          <p:cNvSpPr txBox="1"/>
          <p:nvPr/>
        </p:nvSpPr>
        <p:spPr>
          <a:xfrm>
            <a:off x="1743802" y="4761560"/>
            <a:ext cx="873671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GOTHAM-BOOK" panose="02000504050000020004" pitchFamily="2" charset="0"/>
                <a:ea typeface="Verdana"/>
                <a:cs typeface="Arial" panose="020B0604020202020204" pitchFamily="34" charset="0"/>
              </a:rPr>
              <a:t>Cuando</a:t>
            </a:r>
            <a:r>
              <a:rPr lang="en-US" dirty="0">
                <a:latin typeface="GOTHAM-BOOK" panose="02000504050000020004" pitchFamily="2" charset="0"/>
                <a:ea typeface="Verdana"/>
                <a:cs typeface="Arial" panose="020B0604020202020204" pitchFamily="34" charset="0"/>
              </a:rPr>
              <a:t> </a:t>
            </a:r>
            <a:r>
              <a:rPr lang="en-US" dirty="0" err="1">
                <a:latin typeface="GOTHAM-BOOK" panose="02000504050000020004" pitchFamily="2" charset="0"/>
                <a:ea typeface="Verdana"/>
                <a:cs typeface="Arial" panose="020B0604020202020204" pitchFamily="34" charset="0"/>
              </a:rPr>
              <a:t>existe</a:t>
            </a:r>
            <a:r>
              <a:rPr lang="en-US" dirty="0">
                <a:latin typeface="GOTHAM-BOOK" panose="02000504050000020004" pitchFamily="2" charset="0"/>
                <a:ea typeface="Verdana"/>
                <a:cs typeface="Arial" panose="020B0604020202020204" pitchFamily="34" charset="0"/>
              </a:rPr>
              <a:t> </a:t>
            </a:r>
            <a:r>
              <a:rPr lang="en-US" dirty="0" err="1">
                <a:latin typeface="GOTHAM-BOOK" panose="02000504050000020004" pitchFamily="2" charset="0"/>
                <a:ea typeface="Verdana"/>
                <a:cs typeface="Arial" panose="020B0604020202020204" pitchFamily="34" charset="0"/>
              </a:rPr>
              <a:t>una</a:t>
            </a:r>
            <a:r>
              <a:rPr lang="en-US" dirty="0">
                <a:latin typeface="GOTHAM-BOOK" panose="02000504050000020004" pitchFamily="2" charset="0"/>
                <a:ea typeface="Verdana"/>
                <a:cs typeface="Arial" panose="020B0604020202020204" pitchFamily="34" charset="0"/>
              </a:rPr>
              <a:t> carga </a:t>
            </a:r>
            <a:r>
              <a:rPr lang="en-US" dirty="0" err="1">
                <a:latin typeface="GOTHAM-BOOK" panose="02000504050000020004" pitchFamily="2" charset="0"/>
                <a:ea typeface="Verdana"/>
                <a:cs typeface="Arial" panose="020B0604020202020204" pitchFamily="34" charset="0"/>
              </a:rPr>
              <a:t>excesiva</a:t>
            </a:r>
            <a:r>
              <a:rPr lang="en-US" dirty="0">
                <a:latin typeface="GOTHAM-BOOK" panose="02000504050000020004" pitchFamily="2" charset="0"/>
                <a:ea typeface="Verdana"/>
                <a:cs typeface="Arial" panose="020B0604020202020204" pitchFamily="34" charset="0"/>
              </a:rPr>
              <a:t> de </a:t>
            </a:r>
            <a:r>
              <a:rPr lang="en-US" dirty="0" err="1">
                <a:latin typeface="GOTHAM-BOOK" panose="02000504050000020004" pitchFamily="2" charset="0"/>
                <a:ea typeface="Verdana"/>
                <a:cs typeface="Arial" panose="020B0604020202020204" pitchFamily="34" charset="0"/>
              </a:rPr>
              <a:t>trabajo</a:t>
            </a:r>
            <a:r>
              <a:rPr lang="en-US" dirty="0">
                <a:latin typeface="GOTHAM-BOOK" panose="02000504050000020004" pitchFamily="2" charset="0"/>
                <a:ea typeface="Verdana"/>
                <a:cs typeface="Arial" panose="020B0604020202020204" pitchFamily="34" charset="0"/>
              </a:rPr>
              <a:t> para el </a:t>
            </a:r>
            <a:r>
              <a:rPr lang="en-US" dirty="0" err="1">
                <a:latin typeface="GOTHAM-BOOK" panose="02000504050000020004" pitchFamily="2" charset="0"/>
                <a:ea typeface="Verdana"/>
                <a:cs typeface="Arial" panose="020B0604020202020204" pitchFamily="34" charset="0"/>
              </a:rPr>
              <a:t>tiempo</a:t>
            </a:r>
            <a:r>
              <a:rPr lang="en-US" dirty="0">
                <a:latin typeface="GOTHAM-BOOK" panose="02000504050000020004" pitchFamily="2" charset="0"/>
                <a:ea typeface="Verdana"/>
                <a:cs typeface="Arial" panose="020B0604020202020204" pitchFamily="34" charset="0"/>
              </a:rPr>
              <a:t> </a:t>
            </a:r>
            <a:r>
              <a:rPr lang="en-US" dirty="0" err="1">
                <a:latin typeface="GOTHAM-BOOK" panose="02000504050000020004" pitchFamily="2" charset="0"/>
                <a:ea typeface="Verdana"/>
                <a:cs typeface="Arial" panose="020B0604020202020204" pitchFamily="34" charset="0"/>
              </a:rPr>
              <a:t>destinado</a:t>
            </a:r>
            <a:r>
              <a:rPr lang="en-US" dirty="0">
                <a:latin typeface="GOTHAM-BOOK" panose="02000504050000020004" pitchFamily="2" charset="0"/>
                <a:ea typeface="Verdana"/>
                <a:cs typeface="Arial" panose="020B0604020202020204" pitchFamily="34" charset="0"/>
              </a:rPr>
              <a:t> a </a:t>
            </a:r>
            <a:r>
              <a:rPr lang="en-US" dirty="0" err="1">
                <a:latin typeface="GOTHAM-BOOK" panose="02000504050000020004" pitchFamily="2" charset="0"/>
                <a:ea typeface="Verdana"/>
                <a:cs typeface="Arial" panose="020B0604020202020204" pitchFamily="34" charset="0"/>
              </a:rPr>
              <a:t>ella</a:t>
            </a:r>
            <a:r>
              <a:rPr lang="en-US" dirty="0">
                <a:latin typeface="GOTHAM-BOOK" panose="02000504050000020004" pitchFamily="2" charset="0"/>
                <a:ea typeface="Verdana"/>
                <a:cs typeface="Arial" panose="020B0604020202020204" pitchFamily="34" charset="0"/>
              </a:rPr>
              <a:t>, las personas </a:t>
            </a:r>
            <a:r>
              <a:rPr lang="en-US" dirty="0" err="1">
                <a:latin typeface="GOTHAM-BOOK" panose="02000504050000020004" pitchFamily="2" charset="0"/>
                <a:ea typeface="Verdana"/>
                <a:cs typeface="Arial" panose="020B0604020202020204" pitchFamily="34" charset="0"/>
              </a:rPr>
              <a:t>suelen</a:t>
            </a:r>
            <a:r>
              <a:rPr lang="en-US" dirty="0">
                <a:latin typeface="GOTHAM-BOOK" panose="02000504050000020004" pitchFamily="2" charset="0"/>
                <a:ea typeface="Verdana"/>
                <a:cs typeface="Arial" panose="020B0604020202020204" pitchFamily="34" charset="0"/>
              </a:rPr>
              <a:t> </a:t>
            </a:r>
            <a:r>
              <a:rPr lang="en-US" dirty="0" err="1">
                <a:latin typeface="GOTHAM-BOOK" panose="02000504050000020004" pitchFamily="2" charset="0"/>
                <a:ea typeface="Verdana"/>
                <a:cs typeface="Arial" panose="020B0604020202020204" pitchFamily="34" charset="0"/>
              </a:rPr>
              <a:t>experimentarla</a:t>
            </a:r>
            <a:r>
              <a:rPr lang="en-US" dirty="0">
                <a:latin typeface="GOTHAM-BOOK" panose="02000504050000020004" pitchFamily="2" charset="0"/>
                <a:ea typeface="Verdana"/>
                <a:cs typeface="Arial" panose="020B0604020202020204" pitchFamily="34" charset="0"/>
              </a:rPr>
              <a:t> </a:t>
            </a:r>
            <a:r>
              <a:rPr lang="en-US" dirty="0" err="1">
                <a:latin typeface="GOTHAM-BOOK" panose="02000504050000020004" pitchFamily="2" charset="0"/>
                <a:ea typeface="Verdana"/>
                <a:cs typeface="Arial" panose="020B0604020202020204" pitchFamily="34" charset="0"/>
              </a:rPr>
              <a:t>como</a:t>
            </a:r>
            <a:r>
              <a:rPr lang="en-US" dirty="0">
                <a:latin typeface="GOTHAM-BOOK" panose="02000504050000020004" pitchFamily="2" charset="0"/>
                <a:ea typeface="Verdana"/>
                <a:cs typeface="Arial" panose="020B0604020202020204" pitchFamily="34" charset="0"/>
              </a:rPr>
              <a:t> “</a:t>
            </a:r>
            <a:r>
              <a:rPr lang="en-US" dirty="0" err="1">
                <a:latin typeface="GOTHAM-BOOK" panose="02000504050000020004" pitchFamily="2" charset="0"/>
                <a:ea typeface="Verdana"/>
                <a:cs typeface="Arial" panose="020B0604020202020204" pitchFamily="34" charset="0"/>
              </a:rPr>
              <a:t>falta</a:t>
            </a:r>
            <a:r>
              <a:rPr lang="en-US" dirty="0">
                <a:latin typeface="GOTHAM-BOOK" panose="02000504050000020004" pitchFamily="2" charset="0"/>
                <a:ea typeface="Verdana"/>
                <a:cs typeface="Arial" panose="020B0604020202020204" pitchFamily="34" charset="0"/>
              </a:rPr>
              <a:t> de </a:t>
            </a:r>
            <a:r>
              <a:rPr lang="en-US" dirty="0" err="1">
                <a:latin typeface="GOTHAM-BOOK" panose="02000504050000020004" pitchFamily="2" charset="0"/>
                <a:ea typeface="Verdana"/>
                <a:cs typeface="Arial" panose="020B0604020202020204" pitchFamily="34" charset="0"/>
              </a:rPr>
              <a:t>tiempo</a:t>
            </a:r>
            <a:r>
              <a:rPr lang="en-US" dirty="0">
                <a:latin typeface="GOTHAM-BOOK" panose="02000504050000020004" pitchFamily="2" charset="0"/>
                <a:ea typeface="Verdana"/>
                <a:cs typeface="Arial" panose="020B0604020202020204" pitchFamily="34" charset="0"/>
              </a:rPr>
              <a:t>” para </a:t>
            </a:r>
            <a:r>
              <a:rPr lang="en-US" dirty="0" err="1">
                <a:latin typeface="GOTHAM-BOOK" panose="02000504050000020004" pitchFamily="2" charset="0"/>
                <a:ea typeface="Verdana"/>
                <a:cs typeface="Arial" panose="020B0604020202020204" pitchFamily="34" charset="0"/>
              </a:rPr>
              <a:t>cumplir</a:t>
            </a:r>
            <a:r>
              <a:rPr lang="en-US" dirty="0">
                <a:latin typeface="GOTHAM-BOOK" panose="02000504050000020004" pitchFamily="2" charset="0"/>
                <a:ea typeface="Verdana"/>
                <a:cs typeface="Arial" panose="020B0604020202020204" pitchFamily="34" charset="0"/>
              </a:rPr>
              <a:t> las </a:t>
            </a:r>
            <a:r>
              <a:rPr lang="en-US" dirty="0" err="1">
                <a:latin typeface="GOTHAM-BOOK" panose="02000504050000020004" pitchFamily="2" charset="0"/>
                <a:ea typeface="Verdana"/>
                <a:cs typeface="Arial" panose="020B0604020202020204" pitchFamily="34" charset="0"/>
              </a:rPr>
              <a:t>tareas</a:t>
            </a:r>
            <a:r>
              <a:rPr lang="en-US" dirty="0">
                <a:latin typeface="GOTHAM-BOOK" panose="02000504050000020004" pitchFamily="2" charset="0"/>
                <a:ea typeface="Verdana"/>
                <a:cs typeface="Arial" panose="020B0604020202020204" pitchFamily="34" charset="0"/>
              </a:rPr>
              <a:t>.</a:t>
            </a:r>
          </a:p>
        </p:txBody>
      </p:sp>
      <p:sp>
        <p:nvSpPr>
          <p:cNvPr id="10" name="1 Título"/>
          <p:cNvSpPr txBox="1">
            <a:spLocks/>
          </p:cNvSpPr>
          <p:nvPr/>
        </p:nvSpPr>
        <p:spPr>
          <a:xfrm>
            <a:off x="1068594" y="47963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1"/>
                </a:solidFill>
                <a:latin typeface="Arial" pitchFamily="34" charset="0"/>
                <a:ea typeface="+mj-ea"/>
                <a:cs typeface="Arial" pitchFamily="34" charset="0"/>
              </a:defRPr>
            </a:lvl1pPr>
          </a:lstStyle>
          <a:p>
            <a:pPr algn="l"/>
            <a:r>
              <a:rPr lang="es-CL" sz="2800" dirty="0">
                <a:solidFill>
                  <a:srgbClr val="002060"/>
                </a:solidFill>
                <a:latin typeface="GOTHAM-BOOK" panose="02000504050000020004" pitchFamily="2" charset="0"/>
                <a:ea typeface="Verdana"/>
              </a:rPr>
              <a:t>Dimensión: Carga de trabajo</a:t>
            </a:r>
          </a:p>
        </p:txBody>
      </p:sp>
      <p:pic>
        <p:nvPicPr>
          <p:cNvPr id="12" name="Imagen 11"/>
          <p:cNvPicPr>
            <a:picLocks noChangeAspect="1"/>
          </p:cNvPicPr>
          <p:nvPr/>
        </p:nvPicPr>
        <p:blipFill>
          <a:blip r:embed="rId2"/>
          <a:stretch>
            <a:fillRect/>
          </a:stretch>
        </p:blipFill>
        <p:spPr>
          <a:xfrm>
            <a:off x="5966746" y="3351897"/>
            <a:ext cx="424430" cy="654952"/>
          </a:xfrm>
          <a:prstGeom prst="rect">
            <a:avLst/>
          </a:prstGeom>
        </p:spPr>
      </p:pic>
      <p:pic>
        <p:nvPicPr>
          <p:cNvPr id="13" name="Imagen 12"/>
          <p:cNvPicPr>
            <a:picLocks noChangeAspect="1"/>
          </p:cNvPicPr>
          <p:nvPr/>
        </p:nvPicPr>
        <p:blipFill>
          <a:blip r:embed="rId2"/>
          <a:stretch>
            <a:fillRect/>
          </a:stretch>
        </p:blipFill>
        <p:spPr>
          <a:xfrm rot="10800000">
            <a:off x="5116891" y="3351896"/>
            <a:ext cx="424430" cy="654952"/>
          </a:xfrm>
          <a:prstGeom prst="rect">
            <a:avLst/>
          </a:prstGeom>
        </p:spPr>
      </p:pic>
    </p:spTree>
    <p:extLst>
      <p:ext uri="{BB962C8B-B14F-4D97-AF65-F5344CB8AC3E}">
        <p14:creationId xmlns:p14="http://schemas.microsoft.com/office/powerpoint/2010/main" val="423724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863752" y="4581128"/>
            <a:ext cx="1714512" cy="1714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a:latin typeface="Arial" panose="020B0604020202020204" pitchFamily="34" charset="0"/>
              <a:cs typeface="Arial" panose="020B0604020202020204" pitchFamily="34" charset="0"/>
            </a:endParaRPr>
          </a:p>
        </p:txBody>
      </p:sp>
      <p:sp>
        <p:nvSpPr>
          <p:cNvPr id="4" name="Rectangle 11"/>
          <p:cNvSpPr>
            <a:spLocks noChangeArrowheads="1"/>
          </p:cNvSpPr>
          <p:nvPr/>
        </p:nvSpPr>
        <p:spPr bwMode="auto">
          <a:xfrm>
            <a:off x="2721234" y="602385"/>
            <a:ext cx="6958873" cy="1519971"/>
          </a:xfrm>
          <a:prstGeom prst="rect">
            <a:avLst/>
          </a:prstGeom>
          <a:noFill/>
          <a:ln w="9525" algn="ctr">
            <a:noFill/>
            <a:miter lim="800000"/>
            <a:headEnd/>
            <a:tailEnd/>
          </a:ln>
        </p:spPr>
        <p:txBody>
          <a:bodyPr lIns="91440" tIns="45720" rIns="91440" bIns="45720" anchor="ctr"/>
          <a:lstStyle/>
          <a:p>
            <a:pPr algn="ctr"/>
            <a:endParaRPr lang="es-CL" sz="3200" b="1" dirty="0">
              <a:solidFill>
                <a:srgbClr val="376092"/>
              </a:solidFill>
              <a:latin typeface="Verdana"/>
              <a:ea typeface="Verdana"/>
            </a:endParaRPr>
          </a:p>
        </p:txBody>
      </p:sp>
      <p:sp>
        <p:nvSpPr>
          <p:cNvPr id="2" name="TextBox 1">
            <a:extLst>
              <a:ext uri="{FF2B5EF4-FFF2-40B4-BE49-F238E27FC236}">
                <a16:creationId xmlns:a16="http://schemas.microsoft.com/office/drawing/2014/main" id="{48F2863A-FA0E-37A6-88F1-8CAF4DFB1C57}"/>
              </a:ext>
            </a:extLst>
          </p:cNvPr>
          <p:cNvSpPr txBox="1"/>
          <p:nvPr/>
        </p:nvSpPr>
        <p:spPr>
          <a:xfrm>
            <a:off x="1185333" y="2118270"/>
            <a:ext cx="97536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OTHAM-BOOK" panose="02000504050000020004" pitchFamily="2" charset="0"/>
                <a:ea typeface="Verdana"/>
                <a:cs typeface="Arial" panose="020B0604020202020204" pitchFamily="34" charset="0"/>
              </a:rPr>
              <a:t>Se </a:t>
            </a:r>
            <a:r>
              <a:rPr lang="en-US" dirty="0" err="1">
                <a:latin typeface="GOTHAM-BOOK" panose="02000504050000020004" pitchFamily="2" charset="0"/>
                <a:ea typeface="Verdana"/>
                <a:cs typeface="Arial" panose="020B0604020202020204" pitchFamily="34" charset="0"/>
              </a:rPr>
              <a:t>refiere</a:t>
            </a:r>
            <a:r>
              <a:rPr lang="en-US" dirty="0">
                <a:latin typeface="GOTHAM-BOOK" panose="02000504050000020004" pitchFamily="2" charset="0"/>
                <a:ea typeface="Verdana"/>
                <a:cs typeface="Arial" panose="020B0604020202020204" pitchFamily="34" charset="0"/>
              </a:rPr>
              <a:t> a </a:t>
            </a:r>
            <a:r>
              <a:rPr lang="en-US" dirty="0" err="1">
                <a:latin typeface="GOTHAM-BOOK" panose="02000504050000020004" pitchFamily="2" charset="0"/>
                <a:ea typeface="Verdana"/>
                <a:cs typeface="Arial" panose="020B0604020202020204" pitchFamily="34" charset="0"/>
              </a:rPr>
              <a:t>exigencias</a:t>
            </a:r>
            <a:r>
              <a:rPr lang="en-US" dirty="0">
                <a:latin typeface="GOTHAM-BOOK" panose="02000504050000020004" pitchFamily="2" charset="0"/>
                <a:ea typeface="Verdana"/>
                <a:cs typeface="Arial" panose="020B0604020202020204" pitchFamily="34" charset="0"/>
              </a:rPr>
              <a:t> para</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entender</a:t>
            </a:r>
            <a:r>
              <a:rPr lang="en-US" dirty="0">
                <a:latin typeface="GOTHAM-BOOK" panose="02000504050000020004" pitchFamily="2" charset="0"/>
                <a:ea typeface="+mn-lt"/>
                <a:cs typeface="Arial" panose="020B0604020202020204" pitchFamily="34" charset="0"/>
              </a:rPr>
              <a:t> la </a:t>
            </a:r>
            <a:r>
              <a:rPr lang="en-US" dirty="0" err="1">
                <a:latin typeface="GOTHAM-BOOK" panose="02000504050000020004" pitchFamily="2" charset="0"/>
                <a:ea typeface="+mn-lt"/>
                <a:cs typeface="Arial" panose="020B0604020202020204" pitchFamily="34" charset="0"/>
              </a:rPr>
              <a:t>situación</a:t>
            </a:r>
            <a:r>
              <a:rPr lang="en-US" dirty="0">
                <a:latin typeface="GOTHAM-BOOK" panose="02000504050000020004" pitchFamily="2" charset="0"/>
                <a:ea typeface="+mn-lt"/>
                <a:cs typeface="Arial" panose="020B0604020202020204" pitchFamily="34" charset="0"/>
              </a:rPr>
              <a:t> de </a:t>
            </a:r>
            <a:r>
              <a:rPr lang="en-US" dirty="0" err="1">
                <a:latin typeface="GOTHAM-BOOK" panose="02000504050000020004" pitchFamily="2" charset="0"/>
                <a:ea typeface="+mn-lt"/>
                <a:cs typeface="Arial" panose="020B0604020202020204" pitchFamily="34" charset="0"/>
              </a:rPr>
              <a:t>otras</a:t>
            </a:r>
            <a:r>
              <a:rPr lang="en-US" dirty="0">
                <a:latin typeface="GOTHAM-BOOK" panose="02000504050000020004" pitchFamily="2" charset="0"/>
                <a:ea typeface="+mn-lt"/>
                <a:cs typeface="Arial" panose="020B0604020202020204" pitchFamily="34" charset="0"/>
              </a:rPr>
              <a:t> personas, </a:t>
            </a:r>
            <a:r>
              <a:rPr lang="en-US" dirty="0" err="1">
                <a:latin typeface="GOTHAM-BOOK" panose="02000504050000020004" pitchFamily="2" charset="0"/>
                <a:ea typeface="+mn-lt"/>
                <a:cs typeface="Arial" panose="020B0604020202020204" pitchFamily="34" charset="0"/>
              </a:rPr>
              <a:t>sobre</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todo</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cuando</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esas</a:t>
            </a:r>
            <a:r>
              <a:rPr lang="en-US" dirty="0">
                <a:latin typeface="GOTHAM-BOOK" panose="02000504050000020004" pitchFamily="2" charset="0"/>
                <a:ea typeface="+mn-lt"/>
                <a:cs typeface="Arial" panose="020B0604020202020204" pitchFamily="34" charset="0"/>
              </a:rPr>
              <a:t> personas </a:t>
            </a:r>
            <a:r>
              <a:rPr lang="en-US" dirty="0" err="1">
                <a:latin typeface="GOTHAM-BOOK" panose="02000504050000020004" pitchFamily="2" charset="0"/>
                <a:ea typeface="+mn-lt"/>
                <a:cs typeface="Arial" panose="020B0604020202020204" pitchFamily="34" charset="0"/>
              </a:rPr>
              <a:t>sienten</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emociones</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intensas</a:t>
            </a:r>
            <a:r>
              <a:rPr lang="en-US" dirty="0">
                <a:latin typeface="GOTHAM-BOOK" panose="02000504050000020004" pitchFamily="2" charset="0"/>
                <a:ea typeface="+mn-lt"/>
                <a:cs typeface="Arial" panose="020B0604020202020204" pitchFamily="34" charset="0"/>
              </a:rPr>
              <a:t>, Por </a:t>
            </a:r>
            <a:r>
              <a:rPr lang="en-US" dirty="0" err="1">
                <a:latin typeface="GOTHAM-BOOK" panose="02000504050000020004" pitchFamily="2" charset="0"/>
                <a:ea typeface="+mn-lt"/>
                <a:cs typeface="Arial" panose="020B0604020202020204" pitchFamily="34" charset="0"/>
              </a:rPr>
              <a:t>ejemplo</a:t>
            </a:r>
            <a:r>
              <a:rPr lang="en-US" dirty="0">
                <a:latin typeface="GOTHAM-BOOK" panose="02000504050000020004" pitchFamily="2" charset="0"/>
                <a:ea typeface="+mn-lt"/>
                <a:cs typeface="Arial" panose="020B0604020202020204" pitchFamily="34" charset="0"/>
              </a:rPr>
              <a:t>, la </a:t>
            </a:r>
            <a:r>
              <a:rPr lang="en-US" dirty="0" err="1">
                <a:latin typeface="GOTHAM-BOOK" panose="02000504050000020004" pitchFamily="2" charset="0"/>
                <a:ea typeface="+mn-lt"/>
                <a:cs typeface="Arial" panose="020B0604020202020204" pitchFamily="34" charset="0"/>
              </a:rPr>
              <a:t>atención</a:t>
            </a:r>
            <a:r>
              <a:rPr lang="en-US" dirty="0">
                <a:latin typeface="GOTHAM-BOOK" panose="02000504050000020004" pitchFamily="2" charset="0"/>
                <a:ea typeface="+mn-lt"/>
                <a:cs typeface="Arial" panose="020B0604020202020204" pitchFamily="34" charset="0"/>
              </a:rPr>
              <a:t> de </a:t>
            </a:r>
            <a:r>
              <a:rPr lang="en-US" dirty="0" err="1">
                <a:latin typeface="GOTHAM-BOOK" panose="02000504050000020004" pitchFamily="2" charset="0"/>
                <a:ea typeface="+mn-lt"/>
                <a:cs typeface="Arial" panose="020B0604020202020204" pitchFamily="34" charset="0"/>
              </a:rPr>
              <a:t>víctimas</a:t>
            </a:r>
            <a:r>
              <a:rPr lang="en-US" dirty="0">
                <a:latin typeface="GOTHAM-BOOK" panose="02000504050000020004" pitchFamily="2" charset="0"/>
                <a:ea typeface="+mn-lt"/>
                <a:cs typeface="Arial" panose="020B0604020202020204" pitchFamily="34" charset="0"/>
              </a:rPr>
              <a:t> de </a:t>
            </a:r>
            <a:r>
              <a:rPr lang="en-US" dirty="0" err="1">
                <a:latin typeface="GOTHAM-BOOK" panose="02000504050000020004" pitchFamily="2" charset="0"/>
                <a:ea typeface="+mn-lt"/>
                <a:cs typeface="Arial" panose="020B0604020202020204" pitchFamily="34" charset="0"/>
              </a:rPr>
              <a:t>violencia</a:t>
            </a:r>
            <a:r>
              <a:rPr lang="en-US" dirty="0">
                <a:latin typeface="GOTHAM-BOOK" panose="02000504050000020004" pitchFamily="2" charset="0"/>
                <a:ea typeface="+mn-lt"/>
                <a:cs typeface="Arial" panose="020B0604020202020204" pitchFamily="34" charset="0"/>
              </a:rPr>
              <a:t>.</a:t>
            </a:r>
            <a:endParaRPr lang="en-US" dirty="0">
              <a:latin typeface="GOTHAM-BOOK" panose="02000504050000020004" pitchFamily="2" charset="0"/>
              <a:ea typeface="Verdana"/>
              <a:cs typeface="Arial" panose="020B0604020202020204" pitchFamily="34" charset="0"/>
            </a:endParaRPr>
          </a:p>
        </p:txBody>
      </p:sp>
      <p:sp>
        <p:nvSpPr>
          <p:cNvPr id="9" name="TextBox 8">
            <a:extLst>
              <a:ext uri="{FF2B5EF4-FFF2-40B4-BE49-F238E27FC236}">
                <a16:creationId xmlns:a16="http://schemas.microsoft.com/office/drawing/2014/main" id="{EB48604B-5316-597D-1402-FAAB62B91E7D}"/>
              </a:ext>
            </a:extLst>
          </p:cNvPr>
          <p:cNvSpPr txBox="1"/>
          <p:nvPr/>
        </p:nvSpPr>
        <p:spPr>
          <a:xfrm>
            <a:off x="1125132" y="4498955"/>
            <a:ext cx="105481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OTHAM-BOOK" panose="02000504050000020004" pitchFamily="2" charset="0"/>
                <a:ea typeface="+mn-lt"/>
                <a:cs typeface="Arial" panose="020B0604020202020204" pitchFamily="34" charset="0"/>
              </a:rPr>
              <a:t>La </a:t>
            </a:r>
            <a:r>
              <a:rPr lang="en-US" dirty="0" err="1">
                <a:latin typeface="GOTHAM-BOOK" panose="02000504050000020004" pitchFamily="2" charset="0"/>
                <a:ea typeface="+mn-lt"/>
                <a:cs typeface="Arial" panose="020B0604020202020204" pitchFamily="34" charset="0"/>
              </a:rPr>
              <a:t>alta</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exigencia</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emocional</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puede</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llevar</a:t>
            </a:r>
            <a:r>
              <a:rPr lang="en-US" dirty="0">
                <a:latin typeface="GOTHAM-BOOK" panose="02000504050000020004" pitchFamily="2" charset="0"/>
                <a:ea typeface="+mn-lt"/>
                <a:cs typeface="Arial" panose="020B0604020202020204" pitchFamily="34" charset="0"/>
              </a:rPr>
              <a:t> a </a:t>
            </a:r>
            <a:r>
              <a:rPr lang="en-US" dirty="0" err="1">
                <a:latin typeface="GOTHAM-BOOK" panose="02000504050000020004" pitchFamily="2" charset="0"/>
                <a:ea typeface="+mn-lt"/>
                <a:cs typeface="Arial" panose="020B0604020202020204" pitchFamily="34" charset="0"/>
              </a:rPr>
              <a:t>confundir</a:t>
            </a:r>
            <a:r>
              <a:rPr lang="en-US" dirty="0">
                <a:latin typeface="GOTHAM-BOOK" panose="02000504050000020004" pitchFamily="2" charset="0"/>
                <a:ea typeface="+mn-lt"/>
                <a:cs typeface="Arial" panose="020B0604020202020204" pitchFamily="34" charset="0"/>
              </a:rPr>
              <a:t> las </a:t>
            </a:r>
            <a:r>
              <a:rPr lang="en-US" dirty="0" err="1">
                <a:latin typeface="GOTHAM-BOOK" panose="02000504050000020004" pitchFamily="2" charset="0"/>
                <a:ea typeface="+mn-lt"/>
                <a:cs typeface="Arial" panose="020B0604020202020204" pitchFamily="34" charset="0"/>
              </a:rPr>
              <a:t>emociones</a:t>
            </a:r>
            <a:r>
              <a:rPr lang="en-US" dirty="0">
                <a:latin typeface="GOTHAM-BOOK" panose="02000504050000020004" pitchFamily="2" charset="0"/>
                <a:ea typeface="+mn-lt"/>
                <a:cs typeface="Arial" panose="020B0604020202020204" pitchFamily="34" charset="0"/>
              </a:rPr>
              <a:t> del </a:t>
            </a:r>
            <a:r>
              <a:rPr lang="en-US" dirty="0" err="1">
                <a:latin typeface="GOTHAM-BOOK" panose="02000504050000020004" pitchFamily="2" charset="0"/>
                <a:ea typeface="+mn-lt"/>
                <a:cs typeface="Arial" panose="020B0604020202020204" pitchFamily="34" charset="0"/>
              </a:rPr>
              <a:t>trabajador</a:t>
            </a:r>
            <a:r>
              <a:rPr lang="en-US" dirty="0">
                <a:latin typeface="GOTHAM-BOOK" panose="02000504050000020004" pitchFamily="2" charset="0"/>
                <a:ea typeface="+mn-lt"/>
                <a:cs typeface="Arial" panose="020B0604020202020204" pitchFamily="34" charset="0"/>
              </a:rPr>
              <a:t>/a con las </a:t>
            </a:r>
            <a:r>
              <a:rPr lang="en-US" dirty="0" err="1">
                <a:latin typeface="GOTHAM-BOOK" panose="02000504050000020004" pitchFamily="2" charset="0"/>
                <a:ea typeface="+mn-lt"/>
                <a:cs typeface="Arial" panose="020B0604020202020204" pitchFamily="34" charset="0"/>
              </a:rPr>
              <a:t>exigencias</a:t>
            </a:r>
            <a:r>
              <a:rPr lang="en-US" dirty="0">
                <a:latin typeface="GOTHAM-BOOK" panose="02000504050000020004" pitchFamily="2" charset="0"/>
                <a:ea typeface="+mn-lt"/>
                <a:cs typeface="Arial" panose="020B0604020202020204" pitchFamily="34" charset="0"/>
              </a:rPr>
              <a:t> de </a:t>
            </a:r>
            <a:r>
              <a:rPr lang="en-US" dirty="0" err="1">
                <a:latin typeface="GOTHAM-BOOK" panose="02000504050000020004" pitchFamily="2" charset="0"/>
                <a:ea typeface="+mn-lt"/>
                <a:cs typeface="Arial" panose="020B0604020202020204" pitchFamily="34" charset="0"/>
              </a:rPr>
              <a:t>los</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usuarios</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pudiendo</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provocar</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agotamiento</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También</a:t>
            </a:r>
            <a:r>
              <a:rPr lang="en-US" dirty="0">
                <a:latin typeface="GOTHAM-BOOK" panose="02000504050000020004" pitchFamily="2" charset="0"/>
                <a:ea typeface="+mn-lt"/>
                <a:cs typeface="Arial" panose="020B0604020202020204" pitchFamily="34" charset="0"/>
              </a:rPr>
              <a:t> se </a:t>
            </a:r>
            <a:r>
              <a:rPr lang="en-US" dirty="0" err="1">
                <a:latin typeface="GOTHAM-BOOK" panose="02000504050000020004" pitchFamily="2" charset="0"/>
                <a:ea typeface="+mn-lt"/>
                <a:cs typeface="Arial" panose="020B0604020202020204" pitchFamily="34" charset="0"/>
              </a:rPr>
              <a:t>consideraría</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en</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esta</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exigencia</a:t>
            </a:r>
            <a:r>
              <a:rPr lang="en-US" dirty="0">
                <a:latin typeface="GOTHAM-BOOK" panose="02000504050000020004" pitchFamily="2" charset="0"/>
                <a:ea typeface="+mn-lt"/>
                <a:cs typeface="Arial" panose="020B0604020202020204" pitchFamily="34" charset="0"/>
              </a:rPr>
              <a:t> la </a:t>
            </a:r>
            <a:r>
              <a:rPr lang="en-US" dirty="0" err="1">
                <a:latin typeface="GOTHAM-BOOK" panose="02000504050000020004" pitchFamily="2" charset="0"/>
                <a:ea typeface="+mn-lt"/>
                <a:cs typeface="Arial" panose="020B0604020202020204" pitchFamily="34" charset="0"/>
              </a:rPr>
              <a:t>necesidad</a:t>
            </a:r>
            <a:r>
              <a:rPr lang="en-US" dirty="0">
                <a:latin typeface="GOTHAM-BOOK" panose="02000504050000020004" pitchFamily="2" charset="0"/>
                <a:ea typeface="+mn-lt"/>
                <a:cs typeface="Arial" panose="020B0604020202020204" pitchFamily="34" charset="0"/>
              </a:rPr>
              <a:t> de </a:t>
            </a:r>
            <a:r>
              <a:rPr lang="en-US" dirty="0" err="1">
                <a:latin typeface="GOTHAM-BOOK" panose="02000504050000020004" pitchFamily="2" charset="0"/>
                <a:ea typeface="+mn-lt"/>
                <a:cs typeface="Arial" panose="020B0604020202020204" pitchFamily="34" charset="0"/>
              </a:rPr>
              <a:t>esconder</a:t>
            </a:r>
            <a:r>
              <a:rPr lang="en-US" dirty="0">
                <a:latin typeface="GOTHAM-BOOK" panose="02000504050000020004" pitchFamily="2" charset="0"/>
                <a:ea typeface="+mn-lt"/>
                <a:cs typeface="Arial" panose="020B0604020202020204" pitchFamily="34" charset="0"/>
              </a:rPr>
              <a:t> o no </a:t>
            </a:r>
            <a:r>
              <a:rPr lang="en-US" dirty="0" err="1">
                <a:latin typeface="GOTHAM-BOOK" panose="02000504050000020004" pitchFamily="2" charset="0"/>
                <a:ea typeface="+mn-lt"/>
                <a:cs typeface="Arial" panose="020B0604020202020204" pitchFamily="34" charset="0"/>
              </a:rPr>
              <a:t>manifestar</a:t>
            </a:r>
            <a:r>
              <a:rPr lang="en-US" dirty="0">
                <a:latin typeface="GOTHAM-BOOK" panose="02000504050000020004" pitchFamily="2" charset="0"/>
                <a:ea typeface="+mn-lt"/>
                <a:cs typeface="Arial" panose="020B0604020202020204" pitchFamily="34" charset="0"/>
              </a:rPr>
              <a:t> las </a:t>
            </a:r>
            <a:r>
              <a:rPr lang="en-US" dirty="0" err="1">
                <a:latin typeface="GOTHAM-BOOK" panose="02000504050000020004" pitchFamily="2" charset="0"/>
                <a:ea typeface="+mn-lt"/>
                <a:cs typeface="Arial" panose="020B0604020202020204" pitchFamily="34" charset="0"/>
              </a:rPr>
              <a:t>emociones</a:t>
            </a:r>
            <a:r>
              <a:rPr lang="en-US" dirty="0">
                <a:latin typeface="GOTHAM-BOOK" panose="02000504050000020004" pitchFamily="2" charset="0"/>
                <a:ea typeface="+mn-lt"/>
                <a:cs typeface="Arial" panose="020B0604020202020204" pitchFamily="34" charset="0"/>
              </a:rPr>
              <a:t> ante </a:t>
            </a:r>
            <a:r>
              <a:rPr lang="en-US" dirty="0" err="1">
                <a:latin typeface="GOTHAM-BOOK" panose="02000504050000020004" pitchFamily="2" charset="0"/>
                <a:ea typeface="+mn-lt"/>
                <a:cs typeface="Arial" panose="020B0604020202020204" pitchFamily="34" charset="0"/>
              </a:rPr>
              <a:t>los</a:t>
            </a:r>
            <a:r>
              <a:rPr lang="en-US" dirty="0">
                <a:latin typeface="GOTHAM-BOOK" panose="02000504050000020004" pitchFamily="2" charset="0"/>
                <a:ea typeface="+mn-lt"/>
                <a:cs typeface="Arial" panose="020B0604020202020204" pitchFamily="34" charset="0"/>
              </a:rPr>
              <a:t>/as </a:t>
            </a:r>
            <a:r>
              <a:rPr lang="en-US" dirty="0" err="1">
                <a:latin typeface="GOTHAM-BOOK" panose="02000504050000020004" pitchFamily="2" charset="0"/>
                <a:ea typeface="+mn-lt"/>
                <a:cs typeface="Arial" panose="020B0604020202020204" pitchFamily="34" charset="0"/>
              </a:rPr>
              <a:t>usuarios</a:t>
            </a:r>
            <a:r>
              <a:rPr lang="en-US" dirty="0">
                <a:latin typeface="GOTHAM-BOOK" panose="02000504050000020004" pitchFamily="2" charset="0"/>
                <a:ea typeface="+mn-lt"/>
                <a:cs typeface="Arial" panose="020B0604020202020204" pitchFamily="34" charset="0"/>
              </a:rPr>
              <a:t>.</a:t>
            </a:r>
            <a:endParaRPr lang="en-US" dirty="0">
              <a:latin typeface="GOTHAM-BOOK" panose="02000504050000020004" pitchFamily="2" charset="0"/>
              <a:ea typeface="Verdana"/>
              <a:cs typeface="Arial" panose="020B0604020202020204" pitchFamily="34" charset="0"/>
            </a:endParaRPr>
          </a:p>
        </p:txBody>
      </p:sp>
      <p:sp>
        <p:nvSpPr>
          <p:cNvPr id="15" name="Rectangle 14">
            <a:extLst>
              <a:ext uri="{FF2B5EF4-FFF2-40B4-BE49-F238E27FC236}">
                <a16:creationId xmlns:a16="http://schemas.microsoft.com/office/drawing/2014/main" id="{EE6ACF0D-72BA-4333-D130-A19A37489D02}"/>
              </a:ext>
            </a:extLst>
          </p:cNvPr>
          <p:cNvSpPr/>
          <p:nvPr/>
        </p:nvSpPr>
        <p:spPr>
          <a:xfrm>
            <a:off x="2588988" y="3259496"/>
            <a:ext cx="3016437" cy="757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OTHAM-BOOK" panose="02000504050000020004" pitchFamily="2" charset="0"/>
                <a:cs typeface="Arial" panose="020B0604020202020204" pitchFamily="34" charset="0"/>
              </a:rPr>
              <a:t>EMOCIÓN DEL TRABAJADOR/A</a:t>
            </a:r>
          </a:p>
        </p:txBody>
      </p:sp>
      <p:sp>
        <p:nvSpPr>
          <p:cNvPr id="17" name="Rectangle 16">
            <a:extLst>
              <a:ext uri="{FF2B5EF4-FFF2-40B4-BE49-F238E27FC236}">
                <a16:creationId xmlns:a16="http://schemas.microsoft.com/office/drawing/2014/main" id="{F3560BEF-7FCF-01F4-A2E0-76B2D5C0D719}"/>
              </a:ext>
            </a:extLst>
          </p:cNvPr>
          <p:cNvSpPr/>
          <p:nvPr/>
        </p:nvSpPr>
        <p:spPr>
          <a:xfrm>
            <a:off x="6281757" y="3259495"/>
            <a:ext cx="3016437" cy="757491"/>
          </a:xfrm>
          <a:prstGeom prst="rect">
            <a:avLst/>
          </a:prstGeom>
          <a:solidFill>
            <a:srgbClr val="C6D32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latin typeface="GOTHAM-BOOK" panose="02000504050000020004" pitchFamily="2" charset="0"/>
                <a:cs typeface="Arial" panose="020B0604020202020204" pitchFamily="34" charset="0"/>
              </a:rPr>
              <a:t>EMOCIÓN DEL USUARIO</a:t>
            </a:r>
          </a:p>
        </p:txBody>
      </p:sp>
      <p:sp>
        <p:nvSpPr>
          <p:cNvPr id="19" name="Rectangle 18">
            <a:extLst>
              <a:ext uri="{FF2B5EF4-FFF2-40B4-BE49-F238E27FC236}">
                <a16:creationId xmlns:a16="http://schemas.microsoft.com/office/drawing/2014/main" id="{239FA17F-B7FD-93BE-FA67-10E24C33A5C4}"/>
              </a:ext>
            </a:extLst>
          </p:cNvPr>
          <p:cNvSpPr/>
          <p:nvPr/>
        </p:nvSpPr>
        <p:spPr>
          <a:xfrm>
            <a:off x="2372560" y="3058286"/>
            <a:ext cx="3449290" cy="116329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B3F6A4B6-B860-7C54-1605-75528FD1D878}"/>
              </a:ext>
            </a:extLst>
          </p:cNvPr>
          <p:cNvSpPr/>
          <p:nvPr/>
        </p:nvSpPr>
        <p:spPr>
          <a:xfrm>
            <a:off x="5965572" y="3053216"/>
            <a:ext cx="148793" cy="116328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0" name="1 Título"/>
          <p:cNvSpPr txBox="1">
            <a:spLocks/>
          </p:cNvSpPr>
          <p:nvPr/>
        </p:nvSpPr>
        <p:spPr>
          <a:xfrm>
            <a:off x="1068594" y="47963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1"/>
                </a:solidFill>
                <a:latin typeface="Arial" pitchFamily="34" charset="0"/>
                <a:ea typeface="+mj-ea"/>
                <a:cs typeface="Arial" pitchFamily="34" charset="0"/>
              </a:defRPr>
            </a:lvl1pPr>
          </a:lstStyle>
          <a:p>
            <a:pPr algn="l"/>
            <a:r>
              <a:rPr lang="es-CL" sz="2800" dirty="0">
                <a:solidFill>
                  <a:srgbClr val="002060"/>
                </a:solidFill>
                <a:latin typeface="GOTHAM-BOOK" panose="02000504050000020004" pitchFamily="2" charset="0"/>
                <a:ea typeface="Verdana"/>
              </a:rPr>
              <a:t>Dimensión: Exigencias emocionales</a:t>
            </a:r>
          </a:p>
        </p:txBody>
      </p:sp>
    </p:spTree>
    <p:extLst>
      <p:ext uri="{BB962C8B-B14F-4D97-AF65-F5344CB8AC3E}">
        <p14:creationId xmlns:p14="http://schemas.microsoft.com/office/powerpoint/2010/main" val="219410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863752" y="4581128"/>
            <a:ext cx="1714512" cy="1714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Rectangle 11"/>
          <p:cNvSpPr>
            <a:spLocks noChangeArrowheads="1"/>
          </p:cNvSpPr>
          <p:nvPr/>
        </p:nvSpPr>
        <p:spPr bwMode="auto">
          <a:xfrm>
            <a:off x="2721233" y="724125"/>
            <a:ext cx="6755974" cy="1519971"/>
          </a:xfrm>
          <a:prstGeom prst="rect">
            <a:avLst/>
          </a:prstGeom>
          <a:noFill/>
          <a:ln w="9525" algn="ctr">
            <a:noFill/>
            <a:miter lim="800000"/>
            <a:headEnd/>
            <a:tailEnd/>
          </a:ln>
        </p:spPr>
        <p:txBody>
          <a:bodyPr lIns="91440" tIns="45720" rIns="91440" bIns="45720" anchor="ctr"/>
          <a:lstStyle/>
          <a:p>
            <a:pPr algn="ctr"/>
            <a:endParaRPr lang="es-CL" sz="3200" b="1" dirty="0">
              <a:solidFill>
                <a:srgbClr val="37609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48F2863A-FA0E-37A6-88F1-8CAF4DFB1C57}"/>
              </a:ext>
            </a:extLst>
          </p:cNvPr>
          <p:cNvSpPr txBox="1"/>
          <p:nvPr/>
        </p:nvSpPr>
        <p:spPr>
          <a:xfrm>
            <a:off x="1196564" y="2730559"/>
            <a:ext cx="430059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OTHAM-BOOK" panose="02000504050000020004" pitchFamily="2" charset="0"/>
                <a:ea typeface="+mn-lt"/>
                <a:cs typeface="Arial" panose="020B0604020202020204" pitchFamily="34" charset="0"/>
              </a:rPr>
              <a:t>Son las </a:t>
            </a:r>
            <a:r>
              <a:rPr lang="en-US" dirty="0" err="1">
                <a:latin typeface="GOTHAM-BOOK" panose="02000504050000020004" pitchFamily="2" charset="0"/>
                <a:ea typeface="+mn-lt"/>
                <a:cs typeface="Arial" panose="020B0604020202020204" pitchFamily="34" charset="0"/>
              </a:rPr>
              <a:t>oportunidades</a:t>
            </a:r>
            <a:r>
              <a:rPr lang="en-US" dirty="0">
                <a:latin typeface="GOTHAM-BOOK" panose="02000504050000020004" pitchFamily="2" charset="0"/>
                <a:ea typeface="+mn-lt"/>
                <a:cs typeface="Arial" panose="020B0604020202020204" pitchFamily="34" charset="0"/>
              </a:rPr>
              <a:t> y el </a:t>
            </a:r>
            <a:r>
              <a:rPr lang="en-US" dirty="0" err="1">
                <a:latin typeface="GOTHAM-BOOK" panose="02000504050000020004" pitchFamily="2" charset="0"/>
                <a:ea typeface="+mn-lt"/>
                <a:cs typeface="Arial" panose="020B0604020202020204" pitchFamily="34" charset="0"/>
              </a:rPr>
              <a:t>estímulo</a:t>
            </a:r>
            <a:r>
              <a:rPr lang="en-US" dirty="0">
                <a:latin typeface="GOTHAM-BOOK" panose="02000504050000020004" pitchFamily="2" charset="0"/>
                <a:ea typeface="+mn-lt"/>
                <a:cs typeface="Arial" panose="020B0604020202020204" pitchFamily="34" charset="0"/>
              </a:rPr>
              <a:t> que </a:t>
            </a:r>
            <a:r>
              <a:rPr lang="en-US" dirty="0" err="1">
                <a:latin typeface="GOTHAM-BOOK" panose="02000504050000020004" pitchFamily="2" charset="0"/>
                <a:ea typeface="+mn-lt"/>
                <a:cs typeface="Arial" panose="020B0604020202020204" pitchFamily="34" charset="0"/>
              </a:rPr>
              <a:t>ofrece</a:t>
            </a:r>
            <a:r>
              <a:rPr lang="en-US" dirty="0">
                <a:latin typeface="GOTHAM-BOOK" panose="02000504050000020004" pitchFamily="2" charset="0"/>
                <a:ea typeface="+mn-lt"/>
                <a:cs typeface="Arial" panose="020B0604020202020204" pitchFamily="34" charset="0"/>
              </a:rPr>
              <a:t> el </a:t>
            </a:r>
            <a:r>
              <a:rPr lang="en-US" dirty="0" err="1">
                <a:latin typeface="GOTHAM-BOOK" panose="02000504050000020004" pitchFamily="2" charset="0"/>
                <a:ea typeface="+mn-lt"/>
                <a:cs typeface="Arial" panose="020B0604020202020204" pitchFamily="34" charset="0"/>
              </a:rPr>
              <a:t>trabajo</a:t>
            </a:r>
            <a:r>
              <a:rPr lang="en-US" dirty="0">
                <a:latin typeface="GOTHAM-BOOK" panose="02000504050000020004" pitchFamily="2" charset="0"/>
                <a:ea typeface="+mn-lt"/>
                <a:cs typeface="Arial" panose="020B0604020202020204" pitchFamily="34" charset="0"/>
              </a:rPr>
              <a:t> de </a:t>
            </a:r>
            <a:r>
              <a:rPr lang="en-US" dirty="0" err="1">
                <a:latin typeface="GOTHAM-BOOK" panose="02000504050000020004" pitchFamily="2" charset="0"/>
                <a:ea typeface="+mn-lt"/>
                <a:cs typeface="Arial" panose="020B0604020202020204" pitchFamily="34" charset="0"/>
              </a:rPr>
              <a:t>poner</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en</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práctica</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los</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conocimientos</a:t>
            </a:r>
            <a:r>
              <a:rPr lang="en-US" dirty="0">
                <a:latin typeface="GOTHAM-BOOK" panose="02000504050000020004" pitchFamily="2" charset="0"/>
                <a:ea typeface="+mn-lt"/>
                <a:cs typeface="Arial" panose="020B0604020202020204" pitchFamily="34" charset="0"/>
              </a:rPr>
              <a:t> y la </a:t>
            </a:r>
            <a:r>
              <a:rPr lang="en-US" dirty="0" err="1">
                <a:latin typeface="GOTHAM-BOOK" panose="02000504050000020004" pitchFamily="2" charset="0"/>
                <a:ea typeface="+mn-lt"/>
                <a:cs typeface="Arial" panose="020B0604020202020204" pitchFamily="34" charset="0"/>
              </a:rPr>
              <a:t>experiencia</a:t>
            </a:r>
            <a:r>
              <a:rPr lang="en-US" dirty="0">
                <a:latin typeface="GOTHAM-BOOK" panose="02000504050000020004" pitchFamily="2" charset="0"/>
                <a:ea typeface="+mn-lt"/>
                <a:cs typeface="Arial" panose="020B0604020202020204" pitchFamily="34" charset="0"/>
              </a:rPr>
              <a:t> que </a:t>
            </a:r>
            <a:r>
              <a:rPr lang="en-US" dirty="0" err="1">
                <a:latin typeface="GOTHAM-BOOK" panose="02000504050000020004" pitchFamily="2" charset="0"/>
                <a:ea typeface="+mn-lt"/>
                <a:cs typeface="Arial" panose="020B0604020202020204" pitchFamily="34" charset="0"/>
              </a:rPr>
              <a:t>ya</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tiene</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pero</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también</a:t>
            </a:r>
            <a:r>
              <a:rPr lang="en-US" dirty="0">
                <a:latin typeface="GOTHAM-BOOK" panose="02000504050000020004" pitchFamily="2" charset="0"/>
                <a:ea typeface="+mn-lt"/>
                <a:cs typeface="Arial" panose="020B0604020202020204" pitchFamily="34" charset="0"/>
              </a:rPr>
              <a:t> que </a:t>
            </a:r>
            <a:r>
              <a:rPr lang="en-US" dirty="0" err="1">
                <a:latin typeface="GOTHAM-BOOK" panose="02000504050000020004" pitchFamily="2" charset="0"/>
                <a:ea typeface="+mn-lt"/>
                <a:cs typeface="Arial" panose="020B0604020202020204" pitchFamily="34" charset="0"/>
              </a:rPr>
              <a:t>pueda</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adquirir</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nuevos</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conocimientos</a:t>
            </a:r>
            <a:r>
              <a:rPr lang="en-US" dirty="0">
                <a:latin typeface="GOTHAM-BOOK" panose="02000504050000020004" pitchFamily="2" charset="0"/>
                <a:ea typeface="+mn-lt"/>
                <a:cs typeface="Arial" panose="020B0604020202020204" pitchFamily="34" charset="0"/>
              </a:rPr>
              <a:t> y </a:t>
            </a:r>
            <a:r>
              <a:rPr lang="en-US" dirty="0" err="1">
                <a:latin typeface="GOTHAM-BOOK" panose="02000504050000020004" pitchFamily="2" charset="0"/>
                <a:ea typeface="+mn-lt"/>
                <a:cs typeface="Arial" panose="020B0604020202020204" pitchFamily="34" charset="0"/>
              </a:rPr>
              <a:t>experiencias</a:t>
            </a:r>
            <a:r>
              <a:rPr lang="en-US" dirty="0">
                <a:latin typeface="GOTHAM-BOOK" panose="02000504050000020004" pitchFamily="2" charset="0"/>
                <a:ea typeface="+mn-lt"/>
                <a:cs typeface="Arial" panose="020B0604020202020204" pitchFamily="34" charset="0"/>
              </a:rPr>
              <a:t>.</a:t>
            </a:r>
          </a:p>
        </p:txBody>
      </p:sp>
      <p:sp>
        <p:nvSpPr>
          <p:cNvPr id="10" name="Rectangle: Rounded Corners 9">
            <a:extLst>
              <a:ext uri="{FF2B5EF4-FFF2-40B4-BE49-F238E27FC236}">
                <a16:creationId xmlns:a16="http://schemas.microsoft.com/office/drawing/2014/main" id="{A7585C2F-AA6C-97D7-8243-E98F8075153C}"/>
              </a:ext>
            </a:extLst>
          </p:cNvPr>
          <p:cNvSpPr/>
          <p:nvPr/>
        </p:nvSpPr>
        <p:spPr>
          <a:xfrm>
            <a:off x="6099220" y="3194761"/>
            <a:ext cx="1826095" cy="1190343"/>
          </a:xfrm>
          <a:prstGeom prst="roundRect">
            <a:avLst/>
          </a:prstGeom>
          <a:solidFill>
            <a:srgbClr val="C6D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GOTHAM-BOOK" panose="02000504050000020004" pitchFamily="2" charset="0"/>
                <a:cs typeface="Calibri"/>
              </a:rPr>
              <a:t>CONOCIMIENTO Y EXPERIENCIA</a:t>
            </a:r>
            <a:endParaRPr lang="en-US" dirty="0">
              <a:solidFill>
                <a:srgbClr val="002060"/>
              </a:solidFill>
              <a:latin typeface="GOTHAM-BOOK" panose="02000504050000020004" pitchFamily="2" charset="0"/>
            </a:endParaRPr>
          </a:p>
        </p:txBody>
      </p:sp>
      <p:sp>
        <p:nvSpPr>
          <p:cNvPr id="7" name="1 Título"/>
          <p:cNvSpPr txBox="1">
            <a:spLocks/>
          </p:cNvSpPr>
          <p:nvPr/>
        </p:nvSpPr>
        <p:spPr>
          <a:xfrm>
            <a:off x="1068594" y="47963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1"/>
                </a:solidFill>
                <a:latin typeface="Arial" pitchFamily="34" charset="0"/>
                <a:ea typeface="+mj-ea"/>
                <a:cs typeface="Arial" pitchFamily="34" charset="0"/>
              </a:defRPr>
            </a:lvl1pPr>
          </a:lstStyle>
          <a:p>
            <a:pPr algn="l"/>
            <a:r>
              <a:rPr lang="es-CL" sz="2800" dirty="0">
                <a:solidFill>
                  <a:srgbClr val="002060"/>
                </a:solidFill>
                <a:latin typeface="GOTHAM-BOOK" panose="02000504050000020004" pitchFamily="2" charset="0"/>
                <a:ea typeface="Verdana"/>
              </a:rPr>
              <a:t>Dimensión: Desarrollo profesional</a:t>
            </a:r>
          </a:p>
        </p:txBody>
      </p:sp>
      <p:pic>
        <p:nvPicPr>
          <p:cNvPr id="3" name="Imagen 2"/>
          <p:cNvPicPr>
            <a:picLocks noChangeAspect="1"/>
          </p:cNvPicPr>
          <p:nvPr/>
        </p:nvPicPr>
        <p:blipFill>
          <a:blip r:embed="rId2"/>
          <a:stretch>
            <a:fillRect/>
          </a:stretch>
        </p:blipFill>
        <p:spPr>
          <a:xfrm>
            <a:off x="8726149" y="2420302"/>
            <a:ext cx="1859376" cy="1964802"/>
          </a:xfrm>
          <a:prstGeom prst="rect">
            <a:avLst/>
          </a:prstGeom>
        </p:spPr>
      </p:pic>
    </p:spTree>
    <p:extLst>
      <p:ext uri="{BB962C8B-B14F-4D97-AF65-F5344CB8AC3E}">
        <p14:creationId xmlns:p14="http://schemas.microsoft.com/office/powerpoint/2010/main" val="405707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2721234" y="507699"/>
            <a:ext cx="6958873" cy="1519971"/>
          </a:xfrm>
          <a:prstGeom prst="rect">
            <a:avLst/>
          </a:prstGeom>
          <a:noFill/>
          <a:ln w="9525" algn="ctr">
            <a:noFill/>
            <a:miter lim="800000"/>
            <a:headEnd/>
            <a:tailEnd/>
          </a:ln>
        </p:spPr>
        <p:txBody>
          <a:bodyPr lIns="91440" tIns="45720" rIns="91440" bIns="45720" anchor="ctr"/>
          <a:lstStyle/>
          <a:p>
            <a:pPr algn="ctr"/>
            <a:endParaRPr lang="es-CL" sz="3200" b="1" dirty="0">
              <a:solidFill>
                <a:srgbClr val="37609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48F2863A-FA0E-37A6-88F1-8CAF4DFB1C57}"/>
              </a:ext>
            </a:extLst>
          </p:cNvPr>
          <p:cNvSpPr txBox="1"/>
          <p:nvPr/>
        </p:nvSpPr>
        <p:spPr>
          <a:xfrm>
            <a:off x="1260440" y="2497602"/>
            <a:ext cx="39229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GOTHAM-BOOK" panose="02000504050000020004" pitchFamily="2" charset="0"/>
                <a:ea typeface="Verdana"/>
                <a:cs typeface="Arial" panose="020B0604020202020204" pitchFamily="34" charset="0"/>
              </a:rPr>
              <a:t>Considera</a:t>
            </a:r>
            <a:r>
              <a:rPr lang="en-US" dirty="0">
                <a:latin typeface="GOTHAM-BOOK" panose="02000504050000020004" pitchFamily="2" charset="0"/>
                <a:ea typeface="Verdana"/>
                <a:cs typeface="Arial" panose="020B0604020202020204" pitchFamily="34" charset="0"/>
              </a:rPr>
              <a:t> </a:t>
            </a:r>
            <a:r>
              <a:rPr lang="en-US" dirty="0" err="1">
                <a:latin typeface="GOTHAM-BOOK" panose="02000504050000020004" pitchFamily="2" charset="0"/>
                <a:ea typeface="+mn-lt"/>
                <a:cs typeface="Arial" panose="020B0604020202020204" pitchFamily="34" charset="0"/>
              </a:rPr>
              <a:t>el</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reconocimiento</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respeto</a:t>
            </a:r>
            <a:r>
              <a:rPr lang="en-US" dirty="0">
                <a:latin typeface="GOTHAM-BOOK" panose="02000504050000020004" pitchFamily="2" charset="0"/>
                <a:ea typeface="+mn-lt"/>
                <a:cs typeface="Arial" panose="020B0604020202020204" pitchFamily="34" charset="0"/>
              </a:rPr>
              <a:t> y </a:t>
            </a:r>
            <a:r>
              <a:rPr lang="en-US" dirty="0" err="1">
                <a:latin typeface="GOTHAM-BOOK" panose="02000504050000020004" pitchFamily="2" charset="0"/>
                <a:ea typeface="+mn-lt"/>
                <a:cs typeface="Arial" panose="020B0604020202020204" pitchFamily="34" charset="0"/>
              </a:rPr>
              <a:t>rectitud</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en</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el</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trato</a:t>
            </a:r>
            <a:r>
              <a:rPr lang="en-US" dirty="0">
                <a:latin typeface="GOTHAM-BOOK" panose="02000504050000020004" pitchFamily="2" charset="0"/>
                <a:ea typeface="+mn-lt"/>
                <a:cs typeface="Arial" panose="020B0604020202020204" pitchFamily="34" charset="0"/>
              </a:rPr>
              <a:t> que se </a:t>
            </a:r>
            <a:r>
              <a:rPr lang="en-US" dirty="0" err="1">
                <a:latin typeface="GOTHAM-BOOK" panose="02000504050000020004" pitchFamily="2" charset="0"/>
                <a:ea typeface="+mn-lt"/>
                <a:cs typeface="Arial" panose="020B0604020202020204" pitchFamily="34" charset="0"/>
              </a:rPr>
              <a:t>recibe</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en</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el</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trabajo</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como</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el</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sentido</a:t>
            </a:r>
            <a:r>
              <a:rPr lang="en-US" dirty="0">
                <a:latin typeface="GOTHAM-BOOK" panose="02000504050000020004" pitchFamily="2" charset="0"/>
                <a:ea typeface="+mn-lt"/>
                <a:cs typeface="Arial" panose="020B0604020202020204" pitchFamily="34" charset="0"/>
              </a:rPr>
              <a:t> de las </a:t>
            </a:r>
            <a:r>
              <a:rPr lang="en-US" dirty="0" err="1">
                <a:latin typeface="GOTHAM-BOOK" panose="02000504050000020004" pitchFamily="2" charset="0"/>
                <a:ea typeface="+mn-lt"/>
                <a:cs typeface="Arial" panose="020B0604020202020204" pitchFamily="34" charset="0"/>
              </a:rPr>
              <a:t>tareas</a:t>
            </a:r>
            <a:r>
              <a:rPr lang="en-US" dirty="0">
                <a:latin typeface="GOTHAM-BOOK" panose="02000504050000020004" pitchFamily="2" charset="0"/>
                <a:ea typeface="+mn-lt"/>
                <a:cs typeface="Arial" panose="020B0604020202020204" pitchFamily="34" charset="0"/>
              </a:rPr>
              <a:t> que se </a:t>
            </a:r>
            <a:r>
              <a:rPr lang="en-US" dirty="0" err="1">
                <a:latin typeface="GOTHAM-BOOK" panose="02000504050000020004" pitchFamily="2" charset="0"/>
                <a:ea typeface="+mn-lt"/>
                <a:cs typeface="Arial" panose="020B0604020202020204" pitchFamily="34" charset="0"/>
              </a:rPr>
              <a:t>realizan</a:t>
            </a:r>
            <a:r>
              <a:rPr lang="en-US" dirty="0">
                <a:latin typeface="GOTHAM-BOOK" panose="02000504050000020004" pitchFamily="2" charset="0"/>
                <a:ea typeface="+mn-lt"/>
                <a:cs typeface="Arial" panose="020B0604020202020204" pitchFamily="34" charset="0"/>
              </a:rPr>
              <a:t> y la </a:t>
            </a:r>
            <a:r>
              <a:rPr lang="en-US" dirty="0" err="1">
                <a:latin typeface="GOTHAM-BOOK" panose="02000504050000020004" pitchFamily="2" charset="0"/>
                <a:ea typeface="+mn-lt"/>
                <a:cs typeface="Arial" panose="020B0604020202020204" pitchFamily="34" charset="0"/>
              </a:rPr>
              <a:t>claridad</a:t>
            </a:r>
            <a:r>
              <a:rPr lang="en-US" dirty="0">
                <a:latin typeface="GOTHAM-BOOK" panose="02000504050000020004" pitchFamily="2" charset="0"/>
                <a:ea typeface="+mn-lt"/>
                <a:cs typeface="Arial" panose="020B0604020202020204" pitchFamily="34" charset="0"/>
              </a:rPr>
              <a:t> de </a:t>
            </a:r>
            <a:r>
              <a:rPr lang="en-US" dirty="0" err="1">
                <a:latin typeface="GOTHAM-BOOK" panose="02000504050000020004" pitchFamily="2" charset="0"/>
                <a:ea typeface="+mn-lt"/>
                <a:cs typeface="Arial" panose="020B0604020202020204" pitchFamily="34" charset="0"/>
              </a:rPr>
              <a:t>los</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límites</a:t>
            </a:r>
            <a:r>
              <a:rPr lang="en-US" dirty="0">
                <a:latin typeface="GOTHAM-BOOK" panose="02000504050000020004" pitchFamily="2" charset="0"/>
                <a:ea typeface="+mn-lt"/>
                <a:cs typeface="Arial" panose="020B0604020202020204" pitchFamily="34" charset="0"/>
              </a:rPr>
              <a:t> de las </a:t>
            </a:r>
            <a:r>
              <a:rPr lang="en-US" dirty="0" err="1">
                <a:latin typeface="GOTHAM-BOOK" panose="02000504050000020004" pitchFamily="2" charset="0"/>
                <a:ea typeface="+mn-lt"/>
                <a:cs typeface="Arial" panose="020B0604020202020204" pitchFamily="34" charset="0"/>
              </a:rPr>
              <a:t>responsabilidades</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como</a:t>
            </a:r>
            <a:r>
              <a:rPr lang="en-US" dirty="0">
                <a:latin typeface="GOTHAM-BOOK" panose="02000504050000020004" pitchFamily="2" charset="0"/>
                <a:ea typeface="+mn-lt"/>
                <a:cs typeface="Arial" panose="020B0604020202020204" pitchFamily="34" charset="0"/>
              </a:rPr>
              <a:t> de </a:t>
            </a:r>
            <a:r>
              <a:rPr lang="en-US" dirty="0" err="1">
                <a:latin typeface="GOTHAM-BOOK" panose="02000504050000020004" pitchFamily="2" charset="0"/>
                <a:ea typeface="+mn-lt"/>
                <a:cs typeface="Arial" panose="020B0604020202020204" pitchFamily="34" charset="0"/>
              </a:rPr>
              <a:t>los</a:t>
            </a:r>
            <a:r>
              <a:rPr lang="en-US" dirty="0">
                <a:latin typeface="GOTHAM-BOOK" panose="02000504050000020004" pitchFamily="2" charset="0"/>
                <a:ea typeface="+mn-lt"/>
                <a:cs typeface="Arial" panose="020B0604020202020204" pitchFamily="34" charset="0"/>
              </a:rPr>
              <a:t> roles </a:t>
            </a:r>
            <a:r>
              <a:rPr lang="en-US" dirty="0" err="1">
                <a:latin typeface="GOTHAM-BOOK" panose="02000504050000020004" pitchFamily="2" charset="0"/>
                <a:ea typeface="+mn-lt"/>
                <a:cs typeface="Arial" panose="020B0604020202020204" pitchFamily="34" charset="0"/>
              </a:rPr>
              <a:t>asignados</a:t>
            </a:r>
            <a:r>
              <a:rPr lang="en-US" dirty="0">
                <a:latin typeface="GOTHAM-BOOK" panose="02000504050000020004" pitchFamily="2" charset="0"/>
                <a:ea typeface="+mn-lt"/>
                <a:cs typeface="Arial" panose="020B0604020202020204" pitchFamily="34" charset="0"/>
              </a:rPr>
              <a:t>.</a:t>
            </a:r>
            <a:endParaRPr lang="en-US" dirty="0">
              <a:latin typeface="GOTHAM-BOOK" panose="02000504050000020004" pitchFamily="2"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79F8ED46-76B0-96CC-0918-E11D34AAD074}"/>
              </a:ext>
            </a:extLst>
          </p:cNvPr>
          <p:cNvSpPr/>
          <p:nvPr/>
        </p:nvSpPr>
        <p:spPr>
          <a:xfrm>
            <a:off x="7615597" y="2883934"/>
            <a:ext cx="2164261" cy="1528509"/>
          </a:xfrm>
          <a:prstGeom prst="roundRect">
            <a:avLst/>
          </a:prstGeom>
          <a:solidFill>
            <a:srgbClr val="C6D32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2060"/>
                </a:solidFill>
                <a:latin typeface="GOTHAM-BOOK" panose="02000504050000020004" pitchFamily="2" charset="0"/>
                <a:cs typeface="Arial" panose="020B0604020202020204" pitchFamily="34" charset="0"/>
              </a:rPr>
              <a:t>ROLES CLAROS FAVORECEN EL RECONOCIMIENTO Y RESPETO</a:t>
            </a:r>
          </a:p>
        </p:txBody>
      </p:sp>
      <p:sp>
        <p:nvSpPr>
          <p:cNvPr id="7" name="1 Título"/>
          <p:cNvSpPr txBox="1">
            <a:spLocks/>
          </p:cNvSpPr>
          <p:nvPr/>
        </p:nvSpPr>
        <p:spPr>
          <a:xfrm>
            <a:off x="1068594" y="47963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1"/>
                </a:solidFill>
                <a:latin typeface="Arial" pitchFamily="34" charset="0"/>
                <a:ea typeface="+mj-ea"/>
                <a:cs typeface="Arial" pitchFamily="34" charset="0"/>
              </a:defRPr>
            </a:lvl1pPr>
          </a:lstStyle>
          <a:p>
            <a:pPr algn="l"/>
            <a:r>
              <a:rPr lang="es-CL" sz="2800" dirty="0">
                <a:solidFill>
                  <a:srgbClr val="002060"/>
                </a:solidFill>
                <a:latin typeface="GOTHAM-BOOK" panose="02000504050000020004" pitchFamily="2" charset="0"/>
                <a:ea typeface="Verdana"/>
              </a:rPr>
              <a:t>Dimensión: Reconocimiento y Claridad de Rol</a:t>
            </a:r>
          </a:p>
        </p:txBody>
      </p:sp>
      <p:pic>
        <p:nvPicPr>
          <p:cNvPr id="6" name="Imagen 5"/>
          <p:cNvPicPr>
            <a:picLocks noChangeAspect="1"/>
          </p:cNvPicPr>
          <p:nvPr/>
        </p:nvPicPr>
        <p:blipFill>
          <a:blip r:embed="rId2"/>
          <a:stretch>
            <a:fillRect/>
          </a:stretch>
        </p:blipFill>
        <p:spPr>
          <a:xfrm>
            <a:off x="10095908" y="2883934"/>
            <a:ext cx="1128615" cy="1528510"/>
          </a:xfrm>
          <a:prstGeom prst="rect">
            <a:avLst/>
          </a:prstGeom>
        </p:spPr>
      </p:pic>
      <p:pic>
        <p:nvPicPr>
          <p:cNvPr id="8" name="Imagen 7"/>
          <p:cNvPicPr>
            <a:picLocks noChangeAspect="1"/>
          </p:cNvPicPr>
          <p:nvPr/>
        </p:nvPicPr>
        <p:blipFill>
          <a:blip r:embed="rId3"/>
          <a:stretch>
            <a:fillRect/>
          </a:stretch>
        </p:blipFill>
        <p:spPr>
          <a:xfrm>
            <a:off x="6157109" y="2910601"/>
            <a:ext cx="1142438" cy="1460500"/>
          </a:xfrm>
          <a:prstGeom prst="rect">
            <a:avLst/>
          </a:prstGeom>
        </p:spPr>
      </p:pic>
    </p:spTree>
    <p:extLst>
      <p:ext uri="{BB962C8B-B14F-4D97-AF65-F5344CB8AC3E}">
        <p14:creationId xmlns:p14="http://schemas.microsoft.com/office/powerpoint/2010/main" val="107661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2721234" y="318326"/>
            <a:ext cx="6958873" cy="1519971"/>
          </a:xfrm>
          <a:prstGeom prst="rect">
            <a:avLst/>
          </a:prstGeom>
          <a:noFill/>
          <a:ln w="9525" algn="ctr">
            <a:noFill/>
            <a:miter lim="800000"/>
            <a:headEnd/>
            <a:tailEnd/>
          </a:ln>
        </p:spPr>
        <p:txBody>
          <a:bodyPr lIns="91440" tIns="45720" rIns="91440" bIns="45720" anchor="ctr"/>
          <a:lstStyle/>
          <a:p>
            <a:pPr algn="ctr"/>
            <a:endParaRPr lang="es-CL" sz="3200" b="1" dirty="0">
              <a:solidFill>
                <a:srgbClr val="376092"/>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63313921-3F54-02FB-F80B-2E4F679C5411}"/>
              </a:ext>
            </a:extLst>
          </p:cNvPr>
          <p:cNvSpPr txBox="1"/>
          <p:nvPr/>
        </p:nvSpPr>
        <p:spPr>
          <a:xfrm>
            <a:off x="1262232" y="2378506"/>
            <a:ext cx="547205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err="1">
                <a:latin typeface="GOTHAM-BOOK" panose="02000504050000020004" pitchFamily="2" charset="0"/>
                <a:cs typeface="Arial" panose="020B0604020202020204" pitchFamily="34" charset="0"/>
              </a:rPr>
              <a:t>Entendiénsose</a:t>
            </a:r>
            <a:r>
              <a:rPr lang="en-US" sz="1600" dirty="0">
                <a:latin typeface="GOTHAM-BOOK" panose="02000504050000020004" pitchFamily="2" charset="0"/>
                <a:cs typeface="Arial" panose="020B0604020202020204" pitchFamily="34" charset="0"/>
              </a:rPr>
              <a:t> "</a:t>
            </a:r>
            <a:r>
              <a:rPr lang="en-US" sz="1600" dirty="0" err="1">
                <a:latin typeface="GOTHAM-BOOK" panose="02000504050000020004" pitchFamily="2" charset="0"/>
                <a:cs typeface="Arial" panose="020B0604020202020204" pitchFamily="34" charset="0"/>
              </a:rPr>
              <a:t>el</a:t>
            </a:r>
            <a:r>
              <a:rPr lang="en-US" sz="1600" dirty="0">
                <a:latin typeface="GOTHAM-BOOK" panose="02000504050000020004" pitchFamily="2" charset="0"/>
                <a:cs typeface="Arial" panose="020B0604020202020204" pitchFamily="34" charset="0"/>
              </a:rPr>
              <a:t> </a:t>
            </a:r>
            <a:r>
              <a:rPr lang="en-US" sz="1600" dirty="0" err="1">
                <a:latin typeface="GOTHAM-BOOK" panose="02000504050000020004" pitchFamily="2" charset="0"/>
                <a:cs typeface="Arial" panose="020B0604020202020204" pitchFamily="34" charset="0"/>
              </a:rPr>
              <a:t>rol</a:t>
            </a:r>
            <a:r>
              <a:rPr lang="en-US" sz="1600" dirty="0">
                <a:latin typeface="GOTHAM-BOOK" panose="02000504050000020004" pitchFamily="2" charset="0"/>
                <a:cs typeface="Arial" panose="020B0604020202020204" pitchFamily="34" charset="0"/>
              </a:rPr>
              <a:t>"  </a:t>
            </a:r>
            <a:r>
              <a:rPr lang="en-US" sz="1600" dirty="0" err="1">
                <a:latin typeface="GOTHAM-BOOK" panose="02000504050000020004" pitchFamily="2" charset="0"/>
                <a:cs typeface="Arial" panose="020B0604020202020204" pitchFamily="34" charset="0"/>
              </a:rPr>
              <a:t>como</a:t>
            </a:r>
            <a:r>
              <a:rPr lang="en-US" sz="1600" dirty="0">
                <a:latin typeface="GOTHAM-BOOK" panose="02000504050000020004" pitchFamily="2" charset="0"/>
                <a:cs typeface="Arial" panose="020B0604020202020204" pitchFamily="34" charset="0"/>
              </a:rPr>
              <a:t> lo que se </a:t>
            </a:r>
            <a:r>
              <a:rPr lang="en-US" sz="1600" dirty="0" err="1">
                <a:latin typeface="GOTHAM-BOOK" panose="02000504050000020004" pitchFamily="2" charset="0"/>
                <a:cs typeface="Arial" panose="020B0604020202020204" pitchFamily="34" charset="0"/>
              </a:rPr>
              <a:t>espera</a:t>
            </a:r>
            <a:r>
              <a:rPr lang="en-US" sz="1600" dirty="0">
                <a:latin typeface="GOTHAM-BOOK" panose="02000504050000020004" pitchFamily="2" charset="0"/>
                <a:cs typeface="Arial" panose="020B0604020202020204" pitchFamily="34" charset="0"/>
              </a:rPr>
              <a:t> que </a:t>
            </a:r>
            <a:r>
              <a:rPr lang="en-US" sz="1600" dirty="0" err="1">
                <a:latin typeface="GOTHAM-BOOK" panose="02000504050000020004" pitchFamily="2" charset="0"/>
                <a:cs typeface="Arial" panose="020B0604020202020204" pitchFamily="34" charset="0"/>
              </a:rPr>
              <a:t>una</a:t>
            </a:r>
            <a:r>
              <a:rPr lang="en-US" sz="1600" dirty="0">
                <a:latin typeface="GOTHAM-BOOK" panose="02000504050000020004" pitchFamily="2" charset="0"/>
                <a:cs typeface="Arial" panose="020B0604020202020204" pitchFamily="34" charset="0"/>
              </a:rPr>
              <a:t> persona </a:t>
            </a:r>
            <a:r>
              <a:rPr lang="en-US" sz="1600" dirty="0" err="1">
                <a:latin typeface="GOTHAM-BOOK" panose="02000504050000020004" pitchFamily="2" charset="0"/>
                <a:cs typeface="Arial" panose="020B0604020202020204" pitchFamily="34" charset="0"/>
              </a:rPr>
              <a:t>haga</a:t>
            </a:r>
            <a:r>
              <a:rPr lang="en-US" sz="1600" dirty="0">
                <a:latin typeface="GOTHAM-BOOK" panose="02000504050000020004" pitchFamily="2" charset="0"/>
                <a:cs typeface="Arial" panose="020B0604020202020204" pitchFamily="34" charset="0"/>
              </a:rPr>
              <a:t> </a:t>
            </a:r>
            <a:r>
              <a:rPr lang="en-US" sz="1600" dirty="0" err="1">
                <a:latin typeface="GOTHAM-BOOK" panose="02000504050000020004" pitchFamily="2" charset="0"/>
                <a:cs typeface="Arial" panose="020B0604020202020204" pitchFamily="34" charset="0"/>
              </a:rPr>
              <a:t>en</a:t>
            </a:r>
            <a:r>
              <a:rPr lang="en-US" sz="1600" dirty="0">
                <a:latin typeface="GOTHAM-BOOK" panose="02000504050000020004" pitchFamily="2" charset="0"/>
                <a:cs typeface="Arial" panose="020B0604020202020204" pitchFamily="34" charset="0"/>
              </a:rPr>
              <a:t> </a:t>
            </a:r>
            <a:r>
              <a:rPr lang="en-US" sz="1600" dirty="0" err="1">
                <a:latin typeface="GOTHAM-BOOK" panose="02000504050000020004" pitchFamily="2" charset="0"/>
                <a:cs typeface="Arial" panose="020B0604020202020204" pitchFamily="34" charset="0"/>
              </a:rPr>
              <a:t>el</a:t>
            </a:r>
            <a:r>
              <a:rPr lang="en-US" sz="1600" dirty="0">
                <a:latin typeface="GOTHAM-BOOK" panose="02000504050000020004" pitchFamily="2" charset="0"/>
                <a:cs typeface="Arial" panose="020B0604020202020204" pitchFamily="34" charset="0"/>
              </a:rPr>
              <a:t> </a:t>
            </a:r>
            <a:r>
              <a:rPr lang="en-US" sz="1600" dirty="0" err="1">
                <a:latin typeface="GOTHAM-BOOK" panose="02000504050000020004" pitchFamily="2" charset="0"/>
                <a:cs typeface="Arial" panose="020B0604020202020204" pitchFamily="34" charset="0"/>
              </a:rPr>
              <a:t>puesto</a:t>
            </a:r>
            <a:r>
              <a:rPr lang="en-US" sz="1600" dirty="0">
                <a:latin typeface="GOTHAM-BOOK" panose="02000504050000020004" pitchFamily="2" charset="0"/>
                <a:cs typeface="Arial" panose="020B0604020202020204" pitchFamily="34" charset="0"/>
              </a:rPr>
              <a:t> que </a:t>
            </a:r>
            <a:r>
              <a:rPr lang="en-US" sz="1600" dirty="0" err="1">
                <a:latin typeface="GOTHAM-BOOK" panose="02000504050000020004" pitchFamily="2" charset="0"/>
                <a:cs typeface="Arial" panose="020B0604020202020204" pitchFamily="34" charset="0"/>
              </a:rPr>
              <a:t>tiene</a:t>
            </a:r>
            <a:r>
              <a:rPr lang="en-US" sz="1600" dirty="0">
                <a:latin typeface="GOTHAM-BOOK" panose="02000504050000020004" pitchFamily="2" charset="0"/>
                <a:cs typeface="Arial" panose="020B0604020202020204" pitchFamily="34" charset="0"/>
              </a:rPr>
              <a:t> </a:t>
            </a:r>
            <a:r>
              <a:rPr lang="en-US" sz="1600" dirty="0" err="1">
                <a:latin typeface="GOTHAM-BOOK" panose="02000504050000020004" pitchFamily="2" charset="0"/>
                <a:cs typeface="Arial" panose="020B0604020202020204" pitchFamily="34" charset="0"/>
              </a:rPr>
              <a:t>asignado</a:t>
            </a:r>
            <a:r>
              <a:rPr lang="en-US" sz="1600" dirty="0">
                <a:latin typeface="GOTHAM-BOOK" panose="02000504050000020004" pitchFamily="2" charset="0"/>
                <a:cs typeface="Arial" panose="020B0604020202020204" pitchFamily="34" charset="0"/>
              </a:rPr>
              <a:t>, </a:t>
            </a:r>
            <a:r>
              <a:rPr lang="en-US" sz="1600" dirty="0" err="1">
                <a:latin typeface="GOTHAM-BOOK" panose="02000504050000020004" pitchFamily="2" charset="0"/>
                <a:cs typeface="Arial" panose="020B0604020202020204" pitchFamily="34" charset="0"/>
              </a:rPr>
              <a:t>el</a:t>
            </a:r>
            <a:r>
              <a:rPr lang="en-US" sz="1600" dirty="0">
                <a:latin typeface="GOTHAM-BOOK" panose="02000504050000020004" pitchFamily="2" charset="0"/>
                <a:cs typeface="Arial" panose="020B0604020202020204" pitchFamily="34" charset="0"/>
              </a:rPr>
              <a:t> </a:t>
            </a:r>
            <a:r>
              <a:rPr lang="en-US" sz="1600" dirty="0" err="1">
                <a:latin typeface="GOTHAM-BOOK" panose="02000504050000020004" pitchFamily="2" charset="0"/>
                <a:cs typeface="Arial" panose="020B0604020202020204" pitchFamily="34" charset="0"/>
              </a:rPr>
              <a:t>conflicto</a:t>
            </a:r>
            <a:r>
              <a:rPr lang="en-US" sz="1600" dirty="0">
                <a:latin typeface="GOTHAM-BOOK" panose="02000504050000020004" pitchFamily="2" charset="0"/>
                <a:cs typeface="Arial" panose="020B0604020202020204" pitchFamily="34" charset="0"/>
              </a:rPr>
              <a:t> de </a:t>
            </a:r>
            <a:r>
              <a:rPr lang="en-US" sz="1600" dirty="0" err="1">
                <a:latin typeface="GOTHAM-BOOK" panose="02000504050000020004" pitchFamily="2" charset="0"/>
                <a:cs typeface="Arial" panose="020B0604020202020204" pitchFamily="34" charset="0"/>
              </a:rPr>
              <a:t>rol</a:t>
            </a:r>
            <a:r>
              <a:rPr lang="en-US" sz="1600" dirty="0">
                <a:latin typeface="GOTHAM-BOOK" panose="02000504050000020004" pitchFamily="2" charset="0"/>
                <a:cs typeface="Arial" panose="020B0604020202020204" pitchFamily="34" charset="0"/>
              </a:rPr>
              <a:t> </a:t>
            </a:r>
            <a:r>
              <a:rPr lang="en-US" sz="1600" dirty="0" err="1">
                <a:latin typeface="GOTHAM-BOOK" panose="02000504050000020004" pitchFamily="2" charset="0"/>
                <a:cs typeface="Arial" panose="020B0604020202020204" pitchFamily="34" charset="0"/>
              </a:rPr>
              <a:t>evalúa</a:t>
            </a:r>
            <a:r>
              <a:rPr lang="en-US" sz="1600" dirty="0">
                <a:latin typeface="GOTHAM-BOOK" panose="02000504050000020004" pitchFamily="2" charset="0"/>
                <a:cs typeface="Arial" panose="020B0604020202020204" pitchFamily="34" charset="0"/>
              </a:rPr>
              <a:t> la </a:t>
            </a:r>
            <a:r>
              <a:rPr lang="en-US" sz="1600" dirty="0" err="1">
                <a:latin typeface="GOTHAM-BOOK" panose="02000504050000020004" pitchFamily="2" charset="0"/>
                <a:cs typeface="Arial" panose="020B0604020202020204" pitchFamily="34" charset="0"/>
              </a:rPr>
              <a:t>sensación</a:t>
            </a:r>
            <a:r>
              <a:rPr lang="en-US" sz="1600" dirty="0">
                <a:latin typeface="GOTHAM-BOOK" panose="02000504050000020004" pitchFamily="2" charset="0"/>
                <a:cs typeface="Arial" panose="020B0604020202020204" pitchFamily="34" charset="0"/>
              </a:rPr>
              <a:t> de </a:t>
            </a:r>
            <a:r>
              <a:rPr lang="en-US" sz="1600" dirty="0" err="1">
                <a:latin typeface="GOTHAM-BOOK" panose="02000504050000020004" pitchFamily="2" charset="0"/>
                <a:cs typeface="Arial" panose="020B0604020202020204" pitchFamily="34" charset="0"/>
              </a:rPr>
              <a:t>molestia</a:t>
            </a:r>
            <a:r>
              <a:rPr lang="en-US" sz="1600" dirty="0">
                <a:latin typeface="GOTHAM-BOOK" panose="02000504050000020004" pitchFamily="2" charset="0"/>
                <a:cs typeface="Arial" panose="020B0604020202020204" pitchFamily="34" charset="0"/>
              </a:rPr>
              <a:t> personal ante </a:t>
            </a:r>
            <a:r>
              <a:rPr lang="en-US" sz="1600" dirty="0" err="1">
                <a:latin typeface="GOTHAM-BOOK" panose="02000504050000020004" pitchFamily="2" charset="0"/>
                <a:cs typeface="Arial" panose="020B0604020202020204" pitchFamily="34" charset="0"/>
              </a:rPr>
              <a:t>el</a:t>
            </a:r>
            <a:r>
              <a:rPr lang="en-US" sz="1600" dirty="0">
                <a:latin typeface="GOTHAM-BOOK" panose="02000504050000020004" pitchFamily="2" charset="0"/>
                <a:cs typeface="Arial" panose="020B0604020202020204" pitchFamily="34" charset="0"/>
              </a:rPr>
              <a:t> </a:t>
            </a:r>
            <a:r>
              <a:rPr lang="en-US" sz="1600" dirty="0" err="1">
                <a:latin typeface="GOTHAM-BOOK" panose="02000504050000020004" pitchFamily="2" charset="0"/>
                <a:cs typeface="Arial" panose="020B0604020202020204" pitchFamily="34" charset="0"/>
              </a:rPr>
              <a:t>tipo</a:t>
            </a:r>
            <a:r>
              <a:rPr lang="en-US" sz="1600" dirty="0">
                <a:latin typeface="GOTHAM-BOOK" panose="02000504050000020004" pitchFamily="2" charset="0"/>
                <a:cs typeface="Arial" panose="020B0604020202020204" pitchFamily="34" charset="0"/>
              </a:rPr>
              <a:t> de </a:t>
            </a:r>
            <a:r>
              <a:rPr lang="en-US" sz="1600" dirty="0" err="1">
                <a:latin typeface="GOTHAM-BOOK" panose="02000504050000020004" pitchFamily="2" charset="0"/>
                <a:cs typeface="Arial" panose="020B0604020202020204" pitchFamily="34" charset="0"/>
              </a:rPr>
              <a:t>tareas</a:t>
            </a:r>
            <a:r>
              <a:rPr lang="en-US" sz="1600" dirty="0">
                <a:latin typeface="GOTHAM-BOOK" panose="02000504050000020004" pitchFamily="2" charset="0"/>
                <a:cs typeface="Arial" panose="020B0604020202020204" pitchFamily="34" charset="0"/>
              </a:rPr>
              <a:t> que se </a:t>
            </a:r>
            <a:r>
              <a:rPr lang="en-US" sz="1600" dirty="0" err="1">
                <a:latin typeface="GOTHAM-BOOK" panose="02000504050000020004" pitchFamily="2" charset="0"/>
                <a:cs typeface="Arial" panose="020B0604020202020204" pitchFamily="34" charset="0"/>
              </a:rPr>
              <a:t>está</a:t>
            </a:r>
            <a:r>
              <a:rPr lang="en-US" sz="1600" dirty="0">
                <a:latin typeface="GOTHAM-BOOK" panose="02000504050000020004" pitchFamily="2" charset="0"/>
                <a:cs typeface="Arial" panose="020B0604020202020204" pitchFamily="34" charset="0"/>
              </a:rPr>
              <a:t> </a:t>
            </a:r>
            <a:r>
              <a:rPr lang="en-US" sz="1600" dirty="0" err="1">
                <a:latin typeface="GOTHAM-BOOK" panose="02000504050000020004" pitchFamily="2" charset="0"/>
                <a:cs typeface="Arial" panose="020B0604020202020204" pitchFamily="34" charset="0"/>
              </a:rPr>
              <a:t>obligado</a:t>
            </a:r>
            <a:r>
              <a:rPr lang="en-US" sz="1600" dirty="0">
                <a:latin typeface="GOTHAM-BOOK" panose="02000504050000020004" pitchFamily="2" charset="0"/>
                <a:cs typeface="Arial" panose="020B0604020202020204" pitchFamily="34" charset="0"/>
              </a:rPr>
              <a:t> a </a:t>
            </a:r>
            <a:r>
              <a:rPr lang="en-US" sz="1600" dirty="0" err="1">
                <a:latin typeface="GOTHAM-BOOK" panose="02000504050000020004" pitchFamily="2" charset="0"/>
                <a:cs typeface="Arial" panose="020B0604020202020204" pitchFamily="34" charset="0"/>
              </a:rPr>
              <a:t>hacer</a:t>
            </a:r>
            <a:r>
              <a:rPr lang="en-US" sz="1600" dirty="0">
                <a:latin typeface="GOTHAM-BOOK" panose="02000504050000020004" pitchFamily="2" charset="0"/>
                <a:cs typeface="Arial" panose="020B0604020202020204" pitchFamily="34" charset="0"/>
              </a:rPr>
              <a:t>, </a:t>
            </a:r>
            <a:r>
              <a:rPr lang="en-US" sz="1600" dirty="0" err="1">
                <a:latin typeface="GOTHAM-BOOK" panose="02000504050000020004" pitchFamily="2" charset="0"/>
                <a:cs typeface="Arial" panose="020B0604020202020204" pitchFamily="34" charset="0"/>
              </a:rPr>
              <a:t>especialmente</a:t>
            </a:r>
            <a:r>
              <a:rPr lang="en-US" sz="1600" dirty="0">
                <a:latin typeface="GOTHAM-BOOK" panose="02000504050000020004" pitchFamily="2" charset="0"/>
                <a:cs typeface="Arial" panose="020B0604020202020204" pitchFamily="34" charset="0"/>
              </a:rPr>
              <a:t> </a:t>
            </a:r>
            <a:r>
              <a:rPr lang="en-US" sz="1600" dirty="0" err="1">
                <a:latin typeface="GOTHAM-BOOK" panose="02000504050000020004" pitchFamily="2" charset="0"/>
                <a:cs typeface="Arial" panose="020B0604020202020204" pitchFamily="34" charset="0"/>
              </a:rPr>
              <a:t>si</a:t>
            </a:r>
            <a:r>
              <a:rPr lang="en-US" sz="1600" dirty="0">
                <a:latin typeface="GOTHAM-BOOK" panose="02000504050000020004" pitchFamily="2" charset="0"/>
                <a:cs typeface="Arial" panose="020B0604020202020204" pitchFamily="34" charset="0"/>
              </a:rPr>
              <a:t> se </a:t>
            </a:r>
            <a:r>
              <a:rPr lang="en-US" sz="1600" dirty="0" err="1">
                <a:latin typeface="GOTHAM-BOOK" panose="02000504050000020004" pitchFamily="2" charset="0"/>
                <a:cs typeface="Arial" panose="020B0604020202020204" pitchFamily="34" charset="0"/>
              </a:rPr>
              <a:t>consideran</a:t>
            </a:r>
            <a:r>
              <a:rPr lang="en-US" sz="1600" dirty="0">
                <a:latin typeface="GOTHAM-BOOK" panose="02000504050000020004" pitchFamily="2" charset="0"/>
                <a:cs typeface="Arial" panose="020B0604020202020204" pitchFamily="34" charset="0"/>
              </a:rPr>
              <a:t> </a:t>
            </a:r>
            <a:r>
              <a:rPr lang="en-US" sz="1600" dirty="0" err="1">
                <a:latin typeface="GOTHAM-BOOK" panose="02000504050000020004" pitchFamily="2" charset="0"/>
                <a:cs typeface="Arial" panose="020B0604020202020204" pitchFamily="34" charset="0"/>
              </a:rPr>
              <a:t>incongruentes</a:t>
            </a:r>
            <a:r>
              <a:rPr lang="en-US" sz="1600" dirty="0">
                <a:latin typeface="GOTHAM-BOOK" panose="02000504050000020004" pitchFamily="2" charset="0"/>
                <a:cs typeface="Arial" panose="020B0604020202020204" pitchFamily="34" charset="0"/>
              </a:rPr>
              <a:t> entre </a:t>
            </a:r>
            <a:r>
              <a:rPr lang="en-US" sz="1600" dirty="0" err="1">
                <a:latin typeface="GOTHAM-BOOK" panose="02000504050000020004" pitchFamily="2" charset="0"/>
                <a:cs typeface="Arial" panose="020B0604020202020204" pitchFamily="34" charset="0"/>
              </a:rPr>
              <a:t>sí</a:t>
            </a:r>
            <a:r>
              <a:rPr lang="en-US" sz="1600" dirty="0">
                <a:latin typeface="GOTHAM-BOOK" panose="02000504050000020004" pitchFamily="2" charset="0"/>
                <a:cs typeface="Arial" panose="020B0604020202020204" pitchFamily="34" charset="0"/>
              </a:rPr>
              <a:t>, o que "no </a:t>
            </a:r>
            <a:r>
              <a:rPr lang="en-US" sz="1600" dirty="0" err="1">
                <a:latin typeface="GOTHAM-BOOK" panose="02000504050000020004" pitchFamily="2" charset="0"/>
                <a:cs typeface="Arial" panose="020B0604020202020204" pitchFamily="34" charset="0"/>
              </a:rPr>
              <a:t>nos</a:t>
            </a:r>
            <a:r>
              <a:rPr lang="en-US" sz="1600" dirty="0">
                <a:latin typeface="GOTHAM-BOOK" panose="02000504050000020004" pitchFamily="2" charset="0"/>
                <a:cs typeface="Arial" panose="020B0604020202020204" pitchFamily="34" charset="0"/>
              </a:rPr>
              <a:t> </a:t>
            </a:r>
            <a:r>
              <a:rPr lang="en-US" sz="1600" dirty="0" err="1">
                <a:latin typeface="GOTHAM-BOOK" panose="02000504050000020004" pitchFamily="2" charset="0"/>
                <a:cs typeface="Arial" panose="020B0604020202020204" pitchFamily="34" charset="0"/>
              </a:rPr>
              <a:t>corresponden</a:t>
            </a:r>
            <a:r>
              <a:rPr lang="en-US" sz="1600" dirty="0">
                <a:latin typeface="GOTHAM-BOOK" panose="02000504050000020004" pitchFamily="2" charset="0"/>
                <a:cs typeface="Arial" panose="020B0604020202020204" pitchFamily="34" charset="0"/>
              </a:rPr>
              <a:t>" o que se </a:t>
            </a:r>
            <a:r>
              <a:rPr lang="en-US" sz="1600" dirty="0" err="1">
                <a:latin typeface="GOTHAM-BOOK" panose="02000504050000020004" pitchFamily="2" charset="0"/>
                <a:cs typeface="Arial" panose="020B0604020202020204" pitchFamily="34" charset="0"/>
              </a:rPr>
              <a:t>podrían</a:t>
            </a:r>
            <a:r>
              <a:rPr lang="en-US" sz="1600" dirty="0">
                <a:latin typeface="GOTHAM-BOOK" panose="02000504050000020004" pitchFamily="2" charset="0"/>
                <a:cs typeface="Arial" panose="020B0604020202020204" pitchFamily="34" charset="0"/>
              </a:rPr>
              <a:t> </a:t>
            </a:r>
            <a:r>
              <a:rPr lang="en-US" sz="1600" dirty="0" err="1">
                <a:latin typeface="GOTHAM-BOOK" panose="02000504050000020004" pitchFamily="2" charset="0"/>
                <a:cs typeface="Arial" panose="020B0604020202020204" pitchFamily="34" charset="0"/>
              </a:rPr>
              <a:t>hacer</a:t>
            </a:r>
            <a:r>
              <a:rPr lang="en-US" sz="1600" dirty="0">
                <a:latin typeface="GOTHAM-BOOK" panose="02000504050000020004" pitchFamily="2" charset="0"/>
                <a:cs typeface="Arial" panose="020B0604020202020204" pitchFamily="34" charset="0"/>
              </a:rPr>
              <a:t> de </a:t>
            </a:r>
            <a:r>
              <a:rPr lang="en-US" sz="1600" dirty="0" err="1">
                <a:latin typeface="GOTHAM-BOOK" panose="02000504050000020004" pitchFamily="2" charset="0"/>
                <a:cs typeface="Arial" panose="020B0604020202020204" pitchFamily="34" charset="0"/>
              </a:rPr>
              <a:t>una</a:t>
            </a:r>
            <a:r>
              <a:rPr lang="en-US" sz="1600" dirty="0">
                <a:latin typeface="GOTHAM-BOOK" panose="02000504050000020004" pitchFamily="2" charset="0"/>
                <a:cs typeface="Arial" panose="020B0604020202020204" pitchFamily="34" charset="0"/>
              </a:rPr>
              <a:t> </a:t>
            </a:r>
            <a:r>
              <a:rPr lang="en-US" sz="1600" dirty="0" err="1">
                <a:latin typeface="GOTHAM-BOOK" panose="02000504050000020004" pitchFamily="2" charset="0"/>
                <a:cs typeface="Arial" panose="020B0604020202020204" pitchFamily="34" charset="0"/>
              </a:rPr>
              <a:t>manera</a:t>
            </a:r>
            <a:r>
              <a:rPr lang="en-US" sz="1600" dirty="0">
                <a:latin typeface="GOTHAM-BOOK" panose="02000504050000020004" pitchFamily="2" charset="0"/>
                <a:cs typeface="Arial" panose="020B0604020202020204" pitchFamily="34" charset="0"/>
              </a:rPr>
              <a:t> </a:t>
            </a:r>
            <a:r>
              <a:rPr lang="en-US" sz="1600" dirty="0" err="1">
                <a:latin typeface="GOTHAM-BOOK" panose="02000504050000020004" pitchFamily="2" charset="0"/>
                <a:cs typeface="Arial" panose="020B0604020202020204" pitchFamily="34" charset="0"/>
              </a:rPr>
              <a:t>diferente</a:t>
            </a:r>
            <a:r>
              <a:rPr lang="en-US" sz="1600" dirty="0">
                <a:latin typeface="GOTHAM-BOOK" panose="02000504050000020004" pitchFamily="2" charset="0"/>
                <a:cs typeface="Arial" panose="020B0604020202020204" pitchFamily="34" charset="0"/>
              </a:rPr>
              <a:t>. Esto es </a:t>
            </a:r>
            <a:r>
              <a:rPr lang="en-US" sz="1600" dirty="0" err="1">
                <a:latin typeface="GOTHAM-BOOK" panose="02000504050000020004" pitchFamily="2" charset="0"/>
                <a:cs typeface="Arial" panose="020B0604020202020204" pitchFamily="34" charset="0"/>
              </a:rPr>
              <a:t>frecuente</a:t>
            </a:r>
            <a:r>
              <a:rPr lang="en-US" sz="1600" dirty="0">
                <a:latin typeface="GOTHAM-BOOK" panose="02000504050000020004" pitchFamily="2" charset="0"/>
                <a:cs typeface="Arial" panose="020B0604020202020204" pitchFamily="34" charset="0"/>
              </a:rPr>
              <a:t> </a:t>
            </a:r>
            <a:r>
              <a:rPr lang="en-US" sz="1600" dirty="0" err="1">
                <a:latin typeface="GOTHAM-BOOK" panose="02000504050000020004" pitchFamily="2" charset="0"/>
                <a:cs typeface="Arial" panose="020B0604020202020204" pitchFamily="34" charset="0"/>
              </a:rPr>
              <a:t>cuando</a:t>
            </a:r>
            <a:r>
              <a:rPr lang="en-US" sz="1600" dirty="0">
                <a:latin typeface="GOTHAM-BOOK" panose="02000504050000020004" pitchFamily="2" charset="0"/>
                <a:cs typeface="Arial" panose="020B0604020202020204" pitchFamily="34" charset="0"/>
              </a:rPr>
              <a:t> </a:t>
            </a:r>
            <a:r>
              <a:rPr lang="en-US" sz="1600" dirty="0" err="1">
                <a:latin typeface="GOTHAM-BOOK" panose="02000504050000020004" pitchFamily="2" charset="0"/>
                <a:cs typeface="Arial" panose="020B0604020202020204" pitchFamily="34" charset="0"/>
              </a:rPr>
              <a:t>una</a:t>
            </a:r>
            <a:r>
              <a:rPr lang="en-US" sz="1600" dirty="0">
                <a:latin typeface="GOTHAM-BOOK" panose="02000504050000020004" pitchFamily="2" charset="0"/>
                <a:cs typeface="Arial" panose="020B0604020202020204" pitchFamily="34" charset="0"/>
              </a:rPr>
              <a:t> persona </a:t>
            </a:r>
            <a:r>
              <a:rPr lang="en-US" sz="1600" dirty="0" err="1">
                <a:latin typeface="GOTHAM-BOOK" panose="02000504050000020004" pitchFamily="2" charset="0"/>
                <a:cs typeface="Arial" panose="020B0604020202020204" pitchFamily="34" charset="0"/>
              </a:rPr>
              <a:t>tiene</a:t>
            </a:r>
            <a:r>
              <a:rPr lang="en-US" sz="1600" dirty="0">
                <a:latin typeface="GOTHAM-BOOK" panose="02000504050000020004" pitchFamily="2" charset="0"/>
                <a:cs typeface="Arial" panose="020B0604020202020204" pitchFamily="34" charset="0"/>
              </a:rPr>
              <a:t> que responder a </a:t>
            </a:r>
            <a:r>
              <a:rPr lang="en-US" sz="1600" dirty="0" err="1">
                <a:latin typeface="GOTHAM-BOOK" panose="02000504050000020004" pitchFamily="2" charset="0"/>
                <a:cs typeface="Arial" panose="020B0604020202020204" pitchFamily="34" charset="0"/>
              </a:rPr>
              <a:t>más</a:t>
            </a:r>
            <a:r>
              <a:rPr lang="en-US" sz="1600" dirty="0">
                <a:latin typeface="GOTHAM-BOOK" panose="02000504050000020004" pitchFamily="2" charset="0"/>
                <a:cs typeface="Arial" panose="020B0604020202020204" pitchFamily="34" charset="0"/>
              </a:rPr>
              <a:t> de </a:t>
            </a:r>
            <a:r>
              <a:rPr lang="en-US" sz="1600" dirty="0" err="1">
                <a:latin typeface="GOTHAM-BOOK" panose="02000504050000020004" pitchFamily="2" charset="0"/>
                <a:cs typeface="Arial" panose="020B0604020202020204" pitchFamily="34" charset="0"/>
              </a:rPr>
              <a:t>una</a:t>
            </a:r>
            <a:r>
              <a:rPr lang="en-US" sz="1600" dirty="0">
                <a:latin typeface="GOTHAM-BOOK" panose="02000504050000020004" pitchFamily="2" charset="0"/>
                <a:cs typeface="Arial" panose="020B0604020202020204" pitchFamily="34" charset="0"/>
              </a:rPr>
              <a:t> </a:t>
            </a:r>
            <a:r>
              <a:rPr lang="en-US" sz="1600" dirty="0" err="1">
                <a:latin typeface="GOTHAM-BOOK" panose="02000504050000020004" pitchFamily="2" charset="0"/>
                <a:cs typeface="Arial" panose="020B0604020202020204" pitchFamily="34" charset="0"/>
              </a:rPr>
              <a:t>jefatura</a:t>
            </a:r>
            <a:r>
              <a:rPr lang="en-US" sz="1600" dirty="0">
                <a:latin typeface="GOTHAM-BOOK" panose="02000504050000020004" pitchFamily="2" charset="0"/>
                <a:cs typeface="Arial" panose="020B0604020202020204" pitchFamily="34" charset="0"/>
              </a:rPr>
              <a:t> o </a:t>
            </a:r>
            <a:r>
              <a:rPr lang="en-US" sz="1600" dirty="0" err="1">
                <a:latin typeface="GOTHAM-BOOK" panose="02000504050000020004" pitchFamily="2" charset="0"/>
                <a:cs typeface="Arial" panose="020B0604020202020204" pitchFamily="34" charset="0"/>
              </a:rPr>
              <a:t>en</a:t>
            </a:r>
            <a:r>
              <a:rPr lang="en-US" sz="1600" dirty="0">
                <a:latin typeface="GOTHAM-BOOK" panose="02000504050000020004" pitchFamily="2" charset="0"/>
                <a:cs typeface="Arial" panose="020B0604020202020204" pitchFamily="34" charset="0"/>
              </a:rPr>
              <a:t> </a:t>
            </a:r>
            <a:r>
              <a:rPr lang="en-US" sz="1600" dirty="0" err="1">
                <a:latin typeface="GOTHAM-BOOK" panose="02000504050000020004" pitchFamily="2" charset="0"/>
                <a:cs typeface="Arial" panose="020B0604020202020204" pitchFamily="34" charset="0"/>
              </a:rPr>
              <a:t>organigramas</a:t>
            </a:r>
            <a:r>
              <a:rPr lang="en-US" sz="1600" dirty="0">
                <a:latin typeface="GOTHAM-BOOK" panose="02000504050000020004" pitchFamily="2" charset="0"/>
                <a:cs typeface="Arial" panose="020B0604020202020204" pitchFamily="34" charset="0"/>
              </a:rPr>
              <a:t> que no </a:t>
            </a:r>
            <a:r>
              <a:rPr lang="en-US" sz="1600" dirty="0" err="1">
                <a:latin typeface="GOTHAM-BOOK" panose="02000504050000020004" pitchFamily="2" charset="0"/>
                <a:cs typeface="Arial" panose="020B0604020202020204" pitchFamily="34" charset="0"/>
              </a:rPr>
              <a:t>están</a:t>
            </a:r>
            <a:r>
              <a:rPr lang="en-US" sz="1600" dirty="0">
                <a:latin typeface="GOTHAM-BOOK" panose="02000504050000020004" pitchFamily="2" charset="0"/>
                <a:cs typeface="Arial" panose="020B0604020202020204" pitchFamily="34" charset="0"/>
              </a:rPr>
              <a:t> bien </a:t>
            </a:r>
            <a:r>
              <a:rPr lang="en-US" sz="1600" dirty="0" err="1">
                <a:latin typeface="GOTHAM-BOOK" panose="02000504050000020004" pitchFamily="2" charset="0"/>
                <a:cs typeface="Arial" panose="020B0604020202020204" pitchFamily="34" charset="0"/>
              </a:rPr>
              <a:t>definidos</a:t>
            </a:r>
            <a:r>
              <a:rPr lang="en-US" sz="1600" dirty="0">
                <a:latin typeface="GOTHAM-BOOK" panose="02000504050000020004" pitchFamily="2" charset="0"/>
                <a:cs typeface="Arial" panose="020B0604020202020204" pitchFamily="34" charset="0"/>
              </a:rPr>
              <a:t>.</a:t>
            </a:r>
          </a:p>
        </p:txBody>
      </p:sp>
      <p:sp>
        <p:nvSpPr>
          <p:cNvPr id="7" name="1 Título"/>
          <p:cNvSpPr txBox="1">
            <a:spLocks/>
          </p:cNvSpPr>
          <p:nvPr/>
        </p:nvSpPr>
        <p:spPr>
          <a:xfrm>
            <a:off x="1068594" y="47963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1"/>
                </a:solidFill>
                <a:latin typeface="Arial" pitchFamily="34" charset="0"/>
                <a:ea typeface="+mj-ea"/>
                <a:cs typeface="Arial" pitchFamily="34" charset="0"/>
              </a:defRPr>
            </a:lvl1pPr>
          </a:lstStyle>
          <a:p>
            <a:pPr algn="l"/>
            <a:r>
              <a:rPr lang="es-CL" sz="2800" dirty="0">
                <a:solidFill>
                  <a:srgbClr val="002060"/>
                </a:solidFill>
                <a:latin typeface="GOTHAM-BOOK" panose="02000504050000020004" pitchFamily="2" charset="0"/>
                <a:ea typeface="Verdana"/>
              </a:rPr>
              <a:t>Dimensión: Conflicto de Rol</a:t>
            </a:r>
          </a:p>
        </p:txBody>
      </p:sp>
      <p:pic>
        <p:nvPicPr>
          <p:cNvPr id="5" name="Imagen 4"/>
          <p:cNvPicPr>
            <a:picLocks noChangeAspect="1"/>
          </p:cNvPicPr>
          <p:nvPr/>
        </p:nvPicPr>
        <p:blipFill>
          <a:blip r:embed="rId2"/>
          <a:stretch>
            <a:fillRect/>
          </a:stretch>
        </p:blipFill>
        <p:spPr>
          <a:xfrm>
            <a:off x="7857295" y="2855449"/>
            <a:ext cx="2626435" cy="1555186"/>
          </a:xfrm>
          <a:prstGeom prst="rect">
            <a:avLst/>
          </a:prstGeom>
        </p:spPr>
      </p:pic>
    </p:spTree>
    <p:extLst>
      <p:ext uri="{BB962C8B-B14F-4D97-AF65-F5344CB8AC3E}">
        <p14:creationId xmlns:p14="http://schemas.microsoft.com/office/powerpoint/2010/main" val="388115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2721234" y="318326"/>
            <a:ext cx="6958873" cy="1519971"/>
          </a:xfrm>
          <a:prstGeom prst="rect">
            <a:avLst/>
          </a:prstGeom>
          <a:noFill/>
          <a:ln w="9525" algn="ctr">
            <a:noFill/>
            <a:miter lim="800000"/>
            <a:headEnd/>
            <a:tailEnd/>
          </a:ln>
        </p:spPr>
        <p:txBody>
          <a:bodyPr lIns="91440" tIns="45720" rIns="91440" bIns="45720" anchor="ctr"/>
          <a:lstStyle/>
          <a:p>
            <a:pPr algn="ctr"/>
            <a:endParaRPr lang="es-CL" sz="3200" b="1" dirty="0">
              <a:solidFill>
                <a:srgbClr val="37609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8C78278F-8759-F604-5E11-6285D3EC0618}"/>
              </a:ext>
            </a:extLst>
          </p:cNvPr>
          <p:cNvSpPr txBox="1"/>
          <p:nvPr/>
        </p:nvSpPr>
        <p:spPr>
          <a:xfrm>
            <a:off x="1176764" y="2731122"/>
            <a:ext cx="534237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OTHAM-BOOK" panose="02000504050000020004" pitchFamily="2" charset="0"/>
                <a:cs typeface="Arial" panose="020B0604020202020204" pitchFamily="34" charset="0"/>
              </a:rPr>
              <a:t>La </a:t>
            </a:r>
            <a:r>
              <a:rPr lang="en-US" dirty="0" err="1">
                <a:latin typeface="GOTHAM-BOOK" panose="02000504050000020004" pitchFamily="2" charset="0"/>
                <a:cs typeface="Arial" panose="020B0604020202020204" pitchFamily="34" charset="0"/>
              </a:rPr>
              <a:t>calidad</a:t>
            </a:r>
            <a:r>
              <a:rPr lang="en-US" dirty="0">
                <a:latin typeface="GOTHAM-BOOK" panose="02000504050000020004" pitchFamily="2" charset="0"/>
                <a:cs typeface="Arial" panose="020B0604020202020204" pitchFamily="34" charset="0"/>
              </a:rPr>
              <a:t> del </a:t>
            </a:r>
            <a:r>
              <a:rPr lang="en-US" dirty="0" err="1">
                <a:latin typeface="GOTHAM-BOOK" panose="02000504050000020004" pitchFamily="2" charset="0"/>
                <a:cs typeface="Arial" panose="020B0604020202020204" pitchFamily="34" charset="0"/>
              </a:rPr>
              <a:t>liderazgo</a:t>
            </a:r>
            <a:r>
              <a:rPr lang="en-US" dirty="0">
                <a:latin typeface="GOTHAM-BOOK" panose="02000504050000020004" pitchFamily="2" charset="0"/>
                <a:cs typeface="Arial" panose="020B0604020202020204" pitchFamily="34" charset="0"/>
              </a:rPr>
              <a:t> es la forma </a:t>
            </a:r>
            <a:r>
              <a:rPr lang="en-US" dirty="0" err="1">
                <a:latin typeface="GOTHAM-BOOK" panose="02000504050000020004" pitchFamily="2" charset="0"/>
                <a:cs typeface="Arial" panose="020B0604020202020204" pitchFamily="34" charset="0"/>
              </a:rPr>
              <a:t>en</a:t>
            </a:r>
            <a:r>
              <a:rPr lang="en-US" dirty="0">
                <a:latin typeface="GOTHAM-BOOK" panose="02000504050000020004" pitchFamily="2" charset="0"/>
                <a:cs typeface="Arial" panose="020B0604020202020204" pitchFamily="34" charset="0"/>
              </a:rPr>
              <a:t> que se </a:t>
            </a:r>
            <a:r>
              <a:rPr lang="en-US" dirty="0" err="1">
                <a:latin typeface="GOTHAM-BOOK" panose="02000504050000020004" pitchFamily="2" charset="0"/>
                <a:cs typeface="Arial" panose="020B0604020202020204" pitchFamily="34" charset="0"/>
              </a:rPr>
              <a:t>expresa</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el</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mando</a:t>
            </a:r>
            <a:r>
              <a:rPr lang="en-US" dirty="0">
                <a:latin typeface="GOTHAM-BOOK" panose="02000504050000020004" pitchFamily="2" charset="0"/>
                <a:cs typeface="Arial" panose="020B0604020202020204" pitchFamily="34" charset="0"/>
              </a:rPr>
              <a:t> de </a:t>
            </a:r>
            <a:r>
              <a:rPr lang="en-US" dirty="0" err="1">
                <a:latin typeface="GOTHAM-BOOK" panose="02000504050000020004" pitchFamily="2" charset="0"/>
                <a:cs typeface="Arial" panose="020B0604020202020204" pitchFamily="34" charset="0"/>
              </a:rPr>
              <a:t>una</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jefatura</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sobre</a:t>
            </a:r>
            <a:r>
              <a:rPr lang="en-US" dirty="0">
                <a:latin typeface="GOTHAM-BOOK" panose="02000504050000020004" pitchFamily="2" charset="0"/>
                <a:cs typeface="Arial" panose="020B0604020202020204" pitchFamily="34" charset="0"/>
              </a:rPr>
              <a:t> sus </a:t>
            </a:r>
            <a:r>
              <a:rPr lang="en-US" dirty="0" err="1">
                <a:latin typeface="GOTHAM-BOOK" panose="02000504050000020004" pitchFamily="2" charset="0"/>
                <a:cs typeface="Arial" panose="020B0604020202020204" pitchFamily="34" charset="0"/>
              </a:rPr>
              <a:t>subordinados</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Incluye</a:t>
            </a:r>
            <a:r>
              <a:rPr lang="en-US" dirty="0">
                <a:latin typeface="GOTHAM-BOOK" panose="02000504050000020004" pitchFamily="2" charset="0"/>
                <a:cs typeface="Arial" panose="020B0604020202020204" pitchFamily="34" charset="0"/>
              </a:rPr>
              <a:t> la </a:t>
            </a:r>
            <a:r>
              <a:rPr lang="en-US" dirty="0" err="1">
                <a:latin typeface="GOTHAM-BOOK" panose="02000504050000020004" pitchFamily="2" charset="0"/>
                <a:cs typeface="Arial" panose="020B0604020202020204" pitchFamily="34" charset="0"/>
              </a:rPr>
              <a:t>capacidad</a:t>
            </a:r>
            <a:r>
              <a:rPr lang="en-US" dirty="0">
                <a:latin typeface="GOTHAM-BOOK" panose="02000504050000020004" pitchFamily="2" charset="0"/>
                <a:cs typeface="Arial" panose="020B0604020202020204" pitchFamily="34" charset="0"/>
              </a:rPr>
              <a:t> de la </a:t>
            </a:r>
            <a:r>
              <a:rPr lang="en-US" dirty="0" err="1">
                <a:latin typeface="GOTHAM-BOOK" panose="02000504050000020004" pitchFamily="2" charset="0"/>
                <a:cs typeface="Arial" panose="020B0604020202020204" pitchFamily="34" charset="0"/>
              </a:rPr>
              <a:t>jefatura</a:t>
            </a:r>
            <a:r>
              <a:rPr lang="en-US" dirty="0">
                <a:latin typeface="GOTHAM-BOOK" panose="02000504050000020004" pitchFamily="2" charset="0"/>
                <a:cs typeface="Arial" panose="020B0604020202020204" pitchFamily="34" charset="0"/>
              </a:rPr>
              <a:t> de </a:t>
            </a:r>
            <a:r>
              <a:rPr lang="en-US" dirty="0" err="1">
                <a:latin typeface="GOTHAM-BOOK" panose="02000504050000020004" pitchFamily="2" charset="0"/>
                <a:cs typeface="Arial" panose="020B0604020202020204" pitchFamily="34" charset="0"/>
              </a:rPr>
              <a:t>planificar</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el</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trabajo</a:t>
            </a:r>
            <a:r>
              <a:rPr lang="en-US" dirty="0">
                <a:latin typeface="GOTHAM-BOOK" panose="02000504050000020004" pitchFamily="2" charset="0"/>
                <a:cs typeface="Arial" panose="020B0604020202020204" pitchFamily="34" charset="0"/>
              </a:rPr>
              <a:t>, resolver </a:t>
            </a:r>
            <a:r>
              <a:rPr lang="en-US" dirty="0" err="1">
                <a:latin typeface="GOTHAM-BOOK" panose="02000504050000020004" pitchFamily="2" charset="0"/>
                <a:cs typeface="Arial" panose="020B0604020202020204" pitchFamily="34" charset="0"/>
              </a:rPr>
              <a:t>conflictos</a:t>
            </a:r>
            <a:r>
              <a:rPr lang="en-US" dirty="0">
                <a:latin typeface="GOTHAM-BOOK" panose="02000504050000020004" pitchFamily="2" charset="0"/>
                <a:cs typeface="Arial" panose="020B0604020202020204" pitchFamily="34" charset="0"/>
              </a:rPr>
              <a:t> y </a:t>
            </a:r>
            <a:r>
              <a:rPr lang="en-US" dirty="0" err="1">
                <a:latin typeface="GOTHAM-BOOK" panose="02000504050000020004" pitchFamily="2" charset="0"/>
                <a:cs typeface="Arial" panose="020B0604020202020204" pitchFamily="34" charset="0"/>
              </a:rPr>
              <a:t>colaborar</a:t>
            </a:r>
            <a:r>
              <a:rPr lang="en-US" dirty="0">
                <a:latin typeface="GOTHAM-BOOK" panose="02000504050000020004" pitchFamily="2" charset="0"/>
                <a:cs typeface="Arial" panose="020B0604020202020204" pitchFamily="34" charset="0"/>
              </a:rPr>
              <a:t> para que </a:t>
            </a:r>
            <a:r>
              <a:rPr lang="en-US" dirty="0" err="1">
                <a:latin typeface="GOTHAM-BOOK" panose="02000504050000020004" pitchFamily="2" charset="0"/>
                <a:cs typeface="Arial" panose="020B0604020202020204" pitchFamily="34" charset="0"/>
              </a:rPr>
              <a:t>los</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trabajadores</a:t>
            </a:r>
            <a:r>
              <a:rPr lang="en-US" dirty="0">
                <a:latin typeface="GOTHAM-BOOK" panose="02000504050000020004" pitchFamily="2" charset="0"/>
                <a:cs typeface="Arial" panose="020B0604020202020204" pitchFamily="34" charset="0"/>
              </a:rPr>
              <a:t>/as </a:t>
            </a:r>
            <a:r>
              <a:rPr lang="en-US" dirty="0" err="1">
                <a:latin typeface="GOTHAM-BOOK" panose="02000504050000020004" pitchFamily="2" charset="0"/>
                <a:cs typeface="Arial" panose="020B0604020202020204" pitchFamily="34" charset="0"/>
              </a:rPr>
              <a:t>subordinados</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puedan</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completar</a:t>
            </a:r>
            <a:r>
              <a:rPr lang="en-US" dirty="0">
                <a:latin typeface="GOTHAM-BOOK" panose="02000504050000020004" pitchFamily="2" charset="0"/>
                <a:cs typeface="Arial" panose="020B0604020202020204" pitchFamily="34" charset="0"/>
              </a:rPr>
              <a:t> sus </a:t>
            </a:r>
            <a:r>
              <a:rPr lang="en-US" dirty="0" err="1">
                <a:latin typeface="GOTHAM-BOOK" panose="02000504050000020004" pitchFamily="2" charset="0"/>
                <a:cs typeface="Arial" panose="020B0604020202020204" pitchFamily="34" charset="0"/>
              </a:rPr>
              <a:t>tareas</a:t>
            </a:r>
            <a:r>
              <a:rPr lang="en-US" dirty="0">
                <a:latin typeface="GOTHAM-BOOK" panose="02000504050000020004" pitchFamily="2" charset="0"/>
                <a:cs typeface="Arial" panose="020B0604020202020204" pitchFamily="34" charset="0"/>
              </a:rPr>
              <a:t>.</a:t>
            </a:r>
          </a:p>
        </p:txBody>
      </p:sp>
      <p:sp>
        <p:nvSpPr>
          <p:cNvPr id="6" name="1 Título"/>
          <p:cNvSpPr txBox="1">
            <a:spLocks/>
          </p:cNvSpPr>
          <p:nvPr/>
        </p:nvSpPr>
        <p:spPr>
          <a:xfrm>
            <a:off x="1068594" y="47963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1"/>
                </a:solidFill>
                <a:latin typeface="Arial" pitchFamily="34" charset="0"/>
                <a:ea typeface="+mj-ea"/>
                <a:cs typeface="Arial" pitchFamily="34" charset="0"/>
              </a:defRPr>
            </a:lvl1pPr>
          </a:lstStyle>
          <a:p>
            <a:pPr algn="l"/>
            <a:r>
              <a:rPr lang="es-CL" sz="2800" dirty="0">
                <a:solidFill>
                  <a:srgbClr val="002060"/>
                </a:solidFill>
                <a:latin typeface="GOTHAM-BOOK" panose="02000504050000020004" pitchFamily="2" charset="0"/>
                <a:ea typeface="Verdana"/>
              </a:rPr>
              <a:t>Dimensión: Calidad del Liderazgo</a:t>
            </a:r>
          </a:p>
        </p:txBody>
      </p:sp>
      <p:pic>
        <p:nvPicPr>
          <p:cNvPr id="7" name="Imagen 6"/>
          <p:cNvPicPr>
            <a:picLocks noChangeAspect="1"/>
          </p:cNvPicPr>
          <p:nvPr/>
        </p:nvPicPr>
        <p:blipFill>
          <a:blip r:embed="rId2"/>
          <a:stretch>
            <a:fillRect/>
          </a:stretch>
        </p:blipFill>
        <p:spPr>
          <a:xfrm>
            <a:off x="7876037" y="2279242"/>
            <a:ext cx="2332970" cy="2440908"/>
          </a:xfrm>
          <a:prstGeom prst="rect">
            <a:avLst/>
          </a:prstGeom>
        </p:spPr>
      </p:pic>
    </p:spTree>
    <p:extLst>
      <p:ext uri="{BB962C8B-B14F-4D97-AF65-F5344CB8AC3E}">
        <p14:creationId xmlns:p14="http://schemas.microsoft.com/office/powerpoint/2010/main" val="331755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863752" y="4581128"/>
            <a:ext cx="1714512" cy="1714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Rectangle 11"/>
          <p:cNvSpPr>
            <a:spLocks noChangeArrowheads="1"/>
          </p:cNvSpPr>
          <p:nvPr/>
        </p:nvSpPr>
        <p:spPr bwMode="auto">
          <a:xfrm>
            <a:off x="2721234" y="318326"/>
            <a:ext cx="6958873" cy="1519971"/>
          </a:xfrm>
          <a:prstGeom prst="rect">
            <a:avLst/>
          </a:prstGeom>
          <a:noFill/>
          <a:ln w="9525" algn="ctr">
            <a:noFill/>
            <a:miter lim="800000"/>
            <a:headEnd/>
            <a:tailEnd/>
          </a:ln>
        </p:spPr>
        <p:txBody>
          <a:bodyPr lIns="91440" tIns="45720" rIns="91440" bIns="45720" anchor="ctr"/>
          <a:lstStyle/>
          <a:p>
            <a:pPr algn="ctr"/>
            <a:endParaRPr lang="es-CL" sz="3200" b="1" dirty="0">
              <a:solidFill>
                <a:srgbClr val="37609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E9DC8C2-90E6-D588-8928-973625AE1F21}"/>
              </a:ext>
            </a:extLst>
          </p:cNvPr>
          <p:cNvSpPr txBox="1"/>
          <p:nvPr/>
        </p:nvSpPr>
        <p:spPr>
          <a:xfrm>
            <a:off x="1323966" y="2888472"/>
            <a:ext cx="4087130" cy="14915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OTHAM-BOOK" panose="02000504050000020004" pitchFamily="2" charset="0"/>
                <a:cs typeface="Arial" panose="020B0604020202020204" pitchFamily="34" charset="0"/>
              </a:rPr>
              <a:t>El </a:t>
            </a:r>
            <a:r>
              <a:rPr lang="en-US" dirty="0" err="1">
                <a:latin typeface="GOTHAM-BOOK" panose="02000504050000020004" pitchFamily="2" charset="0"/>
                <a:cs typeface="Arial" panose="020B0604020202020204" pitchFamily="34" charset="0"/>
              </a:rPr>
              <a:t>compañerismo</a:t>
            </a:r>
            <a:r>
              <a:rPr lang="en-US" dirty="0">
                <a:latin typeface="GOTHAM-BOOK" panose="02000504050000020004" pitchFamily="2" charset="0"/>
                <a:cs typeface="Arial" panose="020B0604020202020204" pitchFamily="34" charset="0"/>
              </a:rPr>
              <a:t> es la </a:t>
            </a:r>
            <a:r>
              <a:rPr lang="en-US" dirty="0" err="1">
                <a:latin typeface="GOTHAM-BOOK" panose="02000504050000020004" pitchFamily="2" charset="0"/>
                <a:cs typeface="Arial" panose="020B0604020202020204" pitchFamily="34" charset="0"/>
              </a:rPr>
              <a:t>sensación</a:t>
            </a:r>
            <a:r>
              <a:rPr lang="en-US" dirty="0">
                <a:latin typeface="GOTHAM-BOOK" panose="02000504050000020004" pitchFamily="2" charset="0"/>
                <a:cs typeface="Arial" panose="020B0604020202020204" pitchFamily="34" charset="0"/>
              </a:rPr>
              <a:t> de </a:t>
            </a:r>
            <a:r>
              <a:rPr lang="en-US" dirty="0" err="1">
                <a:latin typeface="GOTHAM-BOOK" panose="02000504050000020004" pitchFamily="2" charset="0"/>
                <a:cs typeface="Arial" panose="020B0604020202020204" pitchFamily="34" charset="0"/>
              </a:rPr>
              <a:t>pertenecer</a:t>
            </a:r>
            <a:r>
              <a:rPr lang="en-US" dirty="0">
                <a:latin typeface="GOTHAM-BOOK" panose="02000504050000020004" pitchFamily="2" charset="0"/>
                <a:cs typeface="Arial" panose="020B0604020202020204" pitchFamily="34" charset="0"/>
              </a:rPr>
              <a:t> a un </a:t>
            </a:r>
            <a:r>
              <a:rPr lang="en-US" dirty="0" err="1">
                <a:latin typeface="GOTHAM-BOOK" panose="02000504050000020004" pitchFamily="2" charset="0"/>
                <a:cs typeface="Arial" panose="020B0604020202020204" pitchFamily="34" charset="0"/>
              </a:rPr>
              <a:t>equipo</a:t>
            </a:r>
            <a:r>
              <a:rPr lang="en-US" dirty="0">
                <a:latin typeface="GOTHAM-BOOK" panose="02000504050000020004" pitchFamily="2" charset="0"/>
                <a:cs typeface="Arial" panose="020B0604020202020204" pitchFamily="34" charset="0"/>
              </a:rPr>
              <a:t> de </a:t>
            </a:r>
            <a:r>
              <a:rPr lang="en-US" dirty="0" err="1">
                <a:latin typeface="GOTHAM-BOOK" panose="02000504050000020004" pitchFamily="2" charset="0"/>
                <a:cs typeface="Arial" panose="020B0604020202020204" pitchFamily="34" charset="0"/>
              </a:rPr>
              <a:t>trabajo</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conformado</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por</a:t>
            </a:r>
            <a:r>
              <a:rPr lang="en-US" dirty="0">
                <a:latin typeface="GOTHAM-BOOK" panose="02000504050000020004" pitchFamily="2" charset="0"/>
                <a:cs typeface="Arial" panose="020B0604020202020204" pitchFamily="34" charset="0"/>
              </a:rPr>
              <a:t> pares, </a:t>
            </a:r>
            <a:r>
              <a:rPr lang="en-US" dirty="0" err="1">
                <a:latin typeface="GOTHAM-BOOK" panose="02000504050000020004" pitchFamily="2" charset="0"/>
                <a:cs typeface="Arial" panose="020B0604020202020204" pitchFamily="34" charset="0"/>
              </a:rPr>
              <a:t>donde</a:t>
            </a:r>
            <a:r>
              <a:rPr lang="en-US" dirty="0">
                <a:latin typeface="GOTHAM-BOOK" panose="02000504050000020004" pitchFamily="2" charset="0"/>
                <a:cs typeface="Arial" panose="020B0604020202020204" pitchFamily="34" charset="0"/>
              </a:rPr>
              <a:t> se </a:t>
            </a:r>
            <a:r>
              <a:rPr lang="en-US" dirty="0" err="1">
                <a:latin typeface="GOTHAM-BOOK" panose="02000504050000020004" pitchFamily="2" charset="0"/>
                <a:cs typeface="Arial" panose="020B0604020202020204" pitchFamily="34" charset="0"/>
              </a:rPr>
              <a:t>recibe</a:t>
            </a:r>
            <a:r>
              <a:rPr lang="en-US" dirty="0">
                <a:latin typeface="GOTHAM-BOOK" panose="02000504050000020004" pitchFamily="2" charset="0"/>
                <a:cs typeface="Arial" panose="020B0604020202020204" pitchFamily="34" charset="0"/>
              </a:rPr>
              <a:t> y se </a:t>
            </a:r>
            <a:r>
              <a:rPr lang="en-US" dirty="0" err="1">
                <a:latin typeface="GOTHAM-BOOK" panose="02000504050000020004" pitchFamily="2" charset="0"/>
                <a:cs typeface="Arial" panose="020B0604020202020204" pitchFamily="34" charset="0"/>
              </a:rPr>
              <a:t>entrega</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ayuda</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cuando</a:t>
            </a:r>
            <a:r>
              <a:rPr lang="en-US" dirty="0">
                <a:latin typeface="GOTHAM-BOOK" panose="02000504050000020004" pitchFamily="2" charset="0"/>
                <a:cs typeface="Arial" panose="020B0604020202020204" pitchFamily="34" charset="0"/>
              </a:rPr>
              <a:t> se </a:t>
            </a:r>
            <a:r>
              <a:rPr lang="en-US" dirty="0" err="1">
                <a:latin typeface="GOTHAM-BOOK" panose="02000504050000020004" pitchFamily="2" charset="0"/>
                <a:cs typeface="Arial" panose="020B0604020202020204" pitchFamily="34" charset="0"/>
              </a:rPr>
              <a:t>necesita</a:t>
            </a:r>
            <a:r>
              <a:rPr lang="en-US" dirty="0">
                <a:latin typeface="GOTHAM-BOOK" panose="02000504050000020004" pitchFamily="2" charset="0"/>
                <a:cs typeface="Arial" panose="020B0604020202020204" pitchFamily="34" charset="0"/>
              </a:rPr>
              <a:t>.</a:t>
            </a:r>
          </a:p>
        </p:txBody>
      </p:sp>
      <p:sp>
        <p:nvSpPr>
          <p:cNvPr id="6" name="1 Título"/>
          <p:cNvSpPr txBox="1">
            <a:spLocks/>
          </p:cNvSpPr>
          <p:nvPr/>
        </p:nvSpPr>
        <p:spPr>
          <a:xfrm>
            <a:off x="1068594" y="47963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1"/>
                </a:solidFill>
                <a:latin typeface="Arial" pitchFamily="34" charset="0"/>
                <a:ea typeface="+mj-ea"/>
                <a:cs typeface="Arial" pitchFamily="34" charset="0"/>
              </a:defRPr>
            </a:lvl1pPr>
          </a:lstStyle>
          <a:p>
            <a:pPr algn="l"/>
            <a:r>
              <a:rPr lang="es-CL" sz="2800" dirty="0">
                <a:solidFill>
                  <a:srgbClr val="002060"/>
                </a:solidFill>
                <a:latin typeface="GOTHAM-BOOK" panose="02000504050000020004" pitchFamily="2" charset="0"/>
                <a:ea typeface="Verdana"/>
              </a:rPr>
              <a:t>Dimensión: Compañerismo</a:t>
            </a:r>
          </a:p>
        </p:txBody>
      </p:sp>
      <p:pic>
        <p:nvPicPr>
          <p:cNvPr id="7" name="Imagen 6"/>
          <p:cNvPicPr>
            <a:picLocks noChangeAspect="1"/>
          </p:cNvPicPr>
          <p:nvPr/>
        </p:nvPicPr>
        <p:blipFill>
          <a:blip r:embed="rId2"/>
          <a:stretch>
            <a:fillRect/>
          </a:stretch>
        </p:blipFill>
        <p:spPr>
          <a:xfrm>
            <a:off x="7229139" y="2254611"/>
            <a:ext cx="2872291" cy="2824997"/>
          </a:xfrm>
          <a:prstGeom prst="rect">
            <a:avLst/>
          </a:prstGeom>
        </p:spPr>
      </p:pic>
    </p:spTree>
    <p:extLst>
      <p:ext uri="{BB962C8B-B14F-4D97-AF65-F5344CB8AC3E}">
        <p14:creationId xmlns:p14="http://schemas.microsoft.com/office/powerpoint/2010/main" val="299060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863752" y="4581128"/>
            <a:ext cx="1714512" cy="1714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Rectangle 11"/>
          <p:cNvSpPr>
            <a:spLocks noChangeArrowheads="1"/>
          </p:cNvSpPr>
          <p:nvPr/>
        </p:nvSpPr>
        <p:spPr bwMode="auto">
          <a:xfrm>
            <a:off x="2721234" y="318326"/>
            <a:ext cx="6958873" cy="1519971"/>
          </a:xfrm>
          <a:prstGeom prst="rect">
            <a:avLst/>
          </a:prstGeom>
          <a:noFill/>
          <a:ln w="9525" algn="ctr">
            <a:noFill/>
            <a:miter lim="800000"/>
            <a:headEnd/>
            <a:tailEnd/>
          </a:ln>
        </p:spPr>
        <p:txBody>
          <a:bodyPr lIns="91440" tIns="45720" rIns="91440" bIns="45720" anchor="ctr"/>
          <a:lstStyle/>
          <a:p>
            <a:pPr algn="ctr"/>
            <a:r>
              <a:rPr lang="es-CL" sz="3200" b="1" dirty="0">
                <a:solidFill>
                  <a:srgbClr val="376092"/>
                </a:solidFill>
                <a:latin typeface="Verdana"/>
                <a:ea typeface="Verdana"/>
                <a:cs typeface="Verdana" panose="020B0604030504040204" pitchFamily="34" charset="0"/>
              </a:rPr>
              <a:t> </a:t>
            </a:r>
            <a:endParaRPr lang="es-CL" sz="3200" b="1" dirty="0">
              <a:solidFill>
                <a:srgbClr val="37609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293D4B5E-B67B-DB68-6E6E-D5BA48DB23FF}"/>
              </a:ext>
            </a:extLst>
          </p:cNvPr>
          <p:cNvSpPr txBox="1"/>
          <p:nvPr/>
        </p:nvSpPr>
        <p:spPr>
          <a:xfrm>
            <a:off x="1233228" y="2882900"/>
            <a:ext cx="470499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OTHAM-BOOK" panose="02000504050000020004" pitchFamily="2" charset="0"/>
                <a:cs typeface="Arial" panose="020B0604020202020204" pitchFamily="34" charset="0"/>
              </a:rPr>
              <a:t>La </a:t>
            </a:r>
            <a:r>
              <a:rPr lang="en-US" dirty="0" err="1">
                <a:latin typeface="GOTHAM-BOOK" panose="02000504050000020004" pitchFamily="2" charset="0"/>
                <a:cs typeface="Arial" panose="020B0604020202020204" pitchFamily="34" charset="0"/>
              </a:rPr>
              <a:t>inseguridad</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en</a:t>
            </a:r>
            <a:r>
              <a:rPr lang="en-US" dirty="0">
                <a:latin typeface="GOTHAM-BOOK" panose="02000504050000020004" pitchFamily="2" charset="0"/>
                <a:cs typeface="Arial" panose="020B0604020202020204" pitchFamily="34" charset="0"/>
              </a:rPr>
              <a:t> las </a:t>
            </a:r>
            <a:r>
              <a:rPr lang="en-US" dirty="0" err="1">
                <a:latin typeface="GOTHAM-BOOK" panose="02000504050000020004" pitchFamily="2" charset="0"/>
                <a:cs typeface="Arial" panose="020B0604020202020204" pitchFamily="34" charset="0"/>
              </a:rPr>
              <a:t>condiciones</a:t>
            </a:r>
            <a:r>
              <a:rPr lang="en-US" dirty="0">
                <a:latin typeface="GOTHAM-BOOK" panose="02000504050000020004" pitchFamily="2" charset="0"/>
                <a:cs typeface="Arial" panose="020B0604020202020204" pitchFamily="34" charset="0"/>
              </a:rPr>
              <a:t> de </a:t>
            </a:r>
            <a:r>
              <a:rPr lang="en-US" dirty="0" err="1">
                <a:latin typeface="GOTHAM-BOOK" panose="02000504050000020004" pitchFamily="2" charset="0"/>
                <a:cs typeface="Arial" panose="020B0604020202020204" pitchFamily="34" charset="0"/>
              </a:rPr>
              <a:t>trabajo</a:t>
            </a:r>
            <a:r>
              <a:rPr lang="en-US" dirty="0">
                <a:latin typeface="GOTHAM-BOOK" panose="02000504050000020004" pitchFamily="2" charset="0"/>
                <a:cs typeface="Arial" panose="020B0604020202020204" pitchFamily="34" charset="0"/>
              </a:rPr>
              <a:t> es la </a:t>
            </a:r>
            <a:r>
              <a:rPr lang="en-US" dirty="0" err="1">
                <a:latin typeface="GOTHAM-BOOK" panose="02000504050000020004" pitchFamily="2" charset="0"/>
                <a:cs typeface="Arial" panose="020B0604020202020204" pitchFamily="34" charset="0"/>
              </a:rPr>
              <a:t>sensación</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sobre</a:t>
            </a:r>
            <a:r>
              <a:rPr lang="en-US" dirty="0">
                <a:latin typeface="GOTHAM-BOOK" panose="02000504050000020004" pitchFamily="2" charset="0"/>
                <a:cs typeface="Arial" panose="020B0604020202020204" pitchFamily="34" charset="0"/>
              </a:rPr>
              <a:t> que se </a:t>
            </a:r>
            <a:r>
              <a:rPr lang="en-US" dirty="0" err="1">
                <a:latin typeface="GOTHAM-BOOK" panose="02000504050000020004" pitchFamily="2" charset="0"/>
                <a:cs typeface="Arial" panose="020B0604020202020204" pitchFamily="34" charset="0"/>
              </a:rPr>
              <a:t>puede</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cambiar</a:t>
            </a:r>
            <a:r>
              <a:rPr lang="en-US" dirty="0">
                <a:latin typeface="GOTHAM-BOOK" panose="02000504050000020004" pitchFamily="2" charset="0"/>
                <a:cs typeface="Arial" panose="020B0604020202020204" pitchFamily="34" charset="0"/>
              </a:rPr>
              <a:t> de </a:t>
            </a:r>
            <a:r>
              <a:rPr lang="en-US" dirty="0" err="1">
                <a:latin typeface="GOTHAM-BOOK" panose="02000504050000020004" pitchFamily="2" charset="0"/>
                <a:cs typeface="Arial" panose="020B0604020202020204" pitchFamily="34" charset="0"/>
              </a:rPr>
              <a:t>una</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manera</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más</a:t>
            </a:r>
            <a:r>
              <a:rPr lang="en-US" dirty="0">
                <a:latin typeface="GOTHAM-BOOK" panose="02000504050000020004" pitchFamily="2" charset="0"/>
                <a:cs typeface="Arial" panose="020B0604020202020204" pitchFamily="34" charset="0"/>
              </a:rPr>
              <a:t> o </a:t>
            </a:r>
            <a:r>
              <a:rPr lang="en-US" dirty="0" err="1">
                <a:latin typeface="GOTHAM-BOOK" panose="02000504050000020004" pitchFamily="2" charset="0"/>
                <a:cs typeface="Arial" panose="020B0604020202020204" pitchFamily="34" charset="0"/>
              </a:rPr>
              <a:t>menos</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arbitraria</a:t>
            </a:r>
            <a:r>
              <a:rPr lang="en-US" dirty="0">
                <a:latin typeface="GOTHAM-BOOK" panose="02000504050000020004" pitchFamily="2" charset="0"/>
                <a:cs typeface="Arial" panose="020B0604020202020204" pitchFamily="34" charset="0"/>
              </a:rPr>
              <a:t> la forma </a:t>
            </a:r>
            <a:r>
              <a:rPr lang="en-US" dirty="0" err="1">
                <a:latin typeface="GOTHAM-BOOK" panose="02000504050000020004" pitchFamily="2" charset="0"/>
                <a:cs typeface="Arial" panose="020B0604020202020204" pitchFamily="34" charset="0"/>
              </a:rPr>
              <a:t>en</a:t>
            </a:r>
            <a:r>
              <a:rPr lang="en-US" dirty="0">
                <a:latin typeface="GOTHAM-BOOK" panose="02000504050000020004" pitchFamily="2" charset="0"/>
                <a:cs typeface="Arial" panose="020B0604020202020204" pitchFamily="34" charset="0"/>
              </a:rPr>
              <a:t> que se </a:t>
            </a:r>
            <a:r>
              <a:rPr lang="en-US" dirty="0" err="1">
                <a:latin typeface="GOTHAM-BOOK" panose="02000504050000020004" pitchFamily="2" charset="0"/>
                <a:cs typeface="Arial" panose="020B0604020202020204" pitchFamily="34" charset="0"/>
              </a:rPr>
              <a:t>trabaja</a:t>
            </a:r>
            <a:r>
              <a:rPr lang="en-US" dirty="0">
                <a:latin typeface="GOTHAM-BOOK" panose="02000504050000020004" pitchFamily="2" charset="0"/>
                <a:cs typeface="Arial" panose="020B0604020202020204" pitchFamily="34" charset="0"/>
              </a:rPr>
              <a:t>, o las </a:t>
            </a:r>
            <a:r>
              <a:rPr lang="en-US" dirty="0" err="1">
                <a:latin typeface="GOTHAM-BOOK" panose="02000504050000020004" pitchFamily="2" charset="0"/>
                <a:cs typeface="Arial" panose="020B0604020202020204" pitchFamily="34" charset="0"/>
              </a:rPr>
              <a:t>tareas</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los</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horarios</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los</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lugares</a:t>
            </a:r>
            <a:r>
              <a:rPr lang="en-US" dirty="0">
                <a:latin typeface="GOTHAM-BOOK" panose="02000504050000020004" pitchFamily="2" charset="0"/>
                <a:cs typeface="Arial" panose="020B0604020202020204" pitchFamily="34" charset="0"/>
              </a:rPr>
              <a:t> a </a:t>
            </a:r>
            <a:r>
              <a:rPr lang="en-US" dirty="0" err="1">
                <a:latin typeface="GOTHAM-BOOK" panose="02000504050000020004" pitchFamily="2" charset="0"/>
                <a:cs typeface="Arial" panose="020B0604020202020204" pitchFamily="34" charset="0"/>
              </a:rPr>
              <a:t>los</a:t>
            </a:r>
            <a:r>
              <a:rPr lang="en-US" dirty="0">
                <a:latin typeface="GOTHAM-BOOK" panose="02000504050000020004" pitchFamily="2" charset="0"/>
                <a:cs typeface="Arial" panose="020B0604020202020204" pitchFamily="34" charset="0"/>
              </a:rPr>
              <a:t> que se </a:t>
            </a:r>
            <a:r>
              <a:rPr lang="en-US" dirty="0" err="1">
                <a:latin typeface="GOTHAM-BOOK" panose="02000504050000020004" pitchFamily="2" charset="0"/>
                <a:cs typeface="Arial" panose="020B0604020202020204" pitchFamily="34" charset="0"/>
              </a:rPr>
              <a:t>está</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destinado</a:t>
            </a:r>
            <a:r>
              <a:rPr lang="en-US" dirty="0">
                <a:latin typeface="GOTHAM-BOOK" panose="02000504050000020004" pitchFamily="2" charset="0"/>
                <a:cs typeface="Arial" panose="020B0604020202020204" pitchFamily="34" charset="0"/>
              </a:rPr>
              <a:t>.</a:t>
            </a:r>
          </a:p>
        </p:txBody>
      </p:sp>
      <p:sp>
        <p:nvSpPr>
          <p:cNvPr id="8" name="1 Título"/>
          <p:cNvSpPr txBox="1">
            <a:spLocks/>
          </p:cNvSpPr>
          <p:nvPr/>
        </p:nvSpPr>
        <p:spPr>
          <a:xfrm>
            <a:off x="1068593" y="479631"/>
            <a:ext cx="1005481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1"/>
                </a:solidFill>
                <a:latin typeface="Arial" pitchFamily="34" charset="0"/>
                <a:ea typeface="+mj-ea"/>
                <a:cs typeface="Arial" pitchFamily="34" charset="0"/>
              </a:defRPr>
            </a:lvl1pPr>
          </a:lstStyle>
          <a:p>
            <a:pPr algn="l"/>
            <a:r>
              <a:rPr lang="es-CL" sz="2800" dirty="0">
                <a:solidFill>
                  <a:srgbClr val="002060"/>
                </a:solidFill>
                <a:latin typeface="GOTHAM-BOOK" panose="02000504050000020004" pitchFamily="2" charset="0"/>
                <a:ea typeface="Verdana"/>
              </a:rPr>
              <a:t>Dimensión: Inseguridad en las condiciones de trabajo</a:t>
            </a:r>
            <a:endParaRPr lang="es-ES" sz="3600" dirty="0">
              <a:solidFill>
                <a:srgbClr val="002060"/>
              </a:solidFill>
              <a:latin typeface="GOTHAM-BOOK" panose="02000504050000020004" pitchFamily="2" charset="0"/>
            </a:endParaRPr>
          </a:p>
        </p:txBody>
      </p:sp>
      <p:pic>
        <p:nvPicPr>
          <p:cNvPr id="6" name="Imagen 5"/>
          <p:cNvPicPr>
            <a:picLocks noChangeAspect="1"/>
          </p:cNvPicPr>
          <p:nvPr/>
        </p:nvPicPr>
        <p:blipFill>
          <a:blip r:embed="rId2"/>
          <a:stretch>
            <a:fillRect/>
          </a:stretch>
        </p:blipFill>
        <p:spPr>
          <a:xfrm>
            <a:off x="7295599" y="2882900"/>
            <a:ext cx="2789677" cy="2162436"/>
          </a:xfrm>
          <a:prstGeom prst="rect">
            <a:avLst/>
          </a:prstGeom>
        </p:spPr>
      </p:pic>
    </p:spTree>
    <p:extLst>
      <p:ext uri="{BB962C8B-B14F-4D97-AF65-F5344CB8AC3E}">
        <p14:creationId xmlns:p14="http://schemas.microsoft.com/office/powerpoint/2010/main" val="136183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863752" y="4581128"/>
            <a:ext cx="1714512" cy="1714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Rectangle 11"/>
          <p:cNvSpPr>
            <a:spLocks noChangeArrowheads="1"/>
          </p:cNvSpPr>
          <p:nvPr/>
        </p:nvSpPr>
        <p:spPr bwMode="auto">
          <a:xfrm>
            <a:off x="2721234" y="318326"/>
            <a:ext cx="6958873" cy="1519971"/>
          </a:xfrm>
          <a:prstGeom prst="rect">
            <a:avLst/>
          </a:prstGeom>
          <a:noFill/>
          <a:ln w="9525" algn="ctr">
            <a:noFill/>
            <a:miter lim="800000"/>
            <a:headEnd/>
            <a:tailEnd/>
          </a:ln>
        </p:spPr>
        <p:txBody>
          <a:bodyPr lIns="91440" tIns="45720" rIns="91440" bIns="45720" anchor="ctr"/>
          <a:lstStyle/>
          <a:p>
            <a:pPr algn="ctr"/>
            <a:endParaRPr lang="es-CL" sz="3200" b="1" dirty="0">
              <a:solidFill>
                <a:srgbClr val="376092"/>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FD8C9DC8-EA32-3B6B-41F3-C54149A18A03}"/>
              </a:ext>
            </a:extLst>
          </p:cNvPr>
          <p:cNvSpPr txBox="1"/>
          <p:nvPr/>
        </p:nvSpPr>
        <p:spPr>
          <a:xfrm>
            <a:off x="1158095" y="2621660"/>
            <a:ext cx="531801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OTHAM-BOOK" panose="02000504050000020004" pitchFamily="2" charset="0"/>
                <a:cs typeface="Arial" panose="020B0604020202020204" pitchFamily="34" charset="0"/>
              </a:rPr>
              <a:t>El </a:t>
            </a:r>
            <a:r>
              <a:rPr lang="en-US" dirty="0" err="1">
                <a:latin typeface="GOTHAM-BOOK" panose="02000504050000020004" pitchFamily="2" charset="0"/>
                <a:cs typeface="Arial" panose="020B0604020202020204" pitchFamily="34" charset="0"/>
              </a:rPr>
              <a:t>equilibrio</a:t>
            </a:r>
            <a:r>
              <a:rPr lang="en-US" dirty="0">
                <a:latin typeface="GOTHAM-BOOK" panose="02000504050000020004" pitchFamily="2" charset="0"/>
                <a:cs typeface="Arial" panose="020B0604020202020204" pitchFamily="34" charset="0"/>
              </a:rPr>
              <a:t> entre </a:t>
            </a:r>
            <a:r>
              <a:rPr lang="en-US" dirty="0" err="1">
                <a:latin typeface="GOTHAM-BOOK" panose="02000504050000020004" pitchFamily="2" charset="0"/>
                <a:cs typeface="Arial" panose="020B0604020202020204" pitchFamily="34" charset="0"/>
              </a:rPr>
              <a:t>el</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trabajo</a:t>
            </a:r>
            <a:r>
              <a:rPr lang="en-US" dirty="0">
                <a:latin typeface="GOTHAM-BOOK" panose="02000504050000020004" pitchFamily="2" charset="0"/>
                <a:cs typeface="Arial" panose="020B0604020202020204" pitchFamily="34" charset="0"/>
              </a:rPr>
              <a:t> y la </a:t>
            </a:r>
            <a:r>
              <a:rPr lang="en-US" dirty="0" err="1">
                <a:latin typeface="GOTHAM-BOOK" panose="02000504050000020004" pitchFamily="2" charset="0"/>
                <a:cs typeface="Arial" panose="020B0604020202020204" pitchFamily="34" charset="0"/>
              </a:rPr>
              <a:t>vida</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privada</a:t>
            </a:r>
            <a:r>
              <a:rPr lang="en-US" dirty="0">
                <a:latin typeface="GOTHAM-BOOK" panose="02000504050000020004" pitchFamily="2" charset="0"/>
                <a:cs typeface="Arial" panose="020B0604020202020204" pitchFamily="34" charset="0"/>
              </a:rPr>
              <a:t> es la </a:t>
            </a:r>
            <a:r>
              <a:rPr lang="en-US" dirty="0" err="1">
                <a:latin typeface="GOTHAM-BOOK" panose="02000504050000020004" pitchFamily="2" charset="0"/>
                <a:cs typeface="Arial" panose="020B0604020202020204" pitchFamily="34" charset="0"/>
              </a:rPr>
              <a:t>manera</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en</a:t>
            </a:r>
            <a:r>
              <a:rPr lang="en-US" dirty="0">
                <a:latin typeface="GOTHAM-BOOK" panose="02000504050000020004" pitchFamily="2" charset="0"/>
                <a:cs typeface="Arial" panose="020B0604020202020204" pitchFamily="34" charset="0"/>
              </a:rPr>
              <a:t> que </a:t>
            </a:r>
            <a:r>
              <a:rPr lang="en-US" dirty="0" err="1">
                <a:latin typeface="GOTHAM-BOOK" panose="02000504050000020004" pitchFamily="2" charset="0"/>
                <a:cs typeface="Arial" panose="020B0604020202020204" pitchFamily="34" charset="0"/>
              </a:rPr>
              <a:t>estos</a:t>
            </a:r>
            <a:r>
              <a:rPr lang="en-US" dirty="0">
                <a:latin typeface="GOTHAM-BOOK" panose="02000504050000020004" pitchFamily="2" charset="0"/>
                <a:cs typeface="Arial" panose="020B0604020202020204" pitchFamily="34" charset="0"/>
              </a:rPr>
              <a:t> dos </a:t>
            </a:r>
            <a:r>
              <a:rPr lang="en-US" dirty="0" err="1">
                <a:latin typeface="GOTHAM-BOOK" panose="02000504050000020004" pitchFamily="2" charset="0"/>
                <a:cs typeface="Arial" panose="020B0604020202020204" pitchFamily="34" charset="0"/>
              </a:rPr>
              <a:t>ámbitos</a:t>
            </a:r>
            <a:r>
              <a:rPr lang="en-US" dirty="0">
                <a:latin typeface="GOTHAM-BOOK" panose="02000504050000020004" pitchFamily="2" charset="0"/>
                <a:cs typeface="Arial" panose="020B0604020202020204" pitchFamily="34" charset="0"/>
              </a:rPr>
              <a:t> de la </a:t>
            </a:r>
            <a:r>
              <a:rPr lang="en-US" dirty="0" err="1">
                <a:latin typeface="GOTHAM-BOOK" panose="02000504050000020004" pitchFamily="2" charset="0"/>
                <a:cs typeface="Arial" panose="020B0604020202020204" pitchFamily="34" charset="0"/>
              </a:rPr>
              <a:t>vida</a:t>
            </a:r>
            <a:r>
              <a:rPr lang="en-US" dirty="0">
                <a:latin typeface="GOTHAM-BOOK" panose="02000504050000020004" pitchFamily="2" charset="0"/>
                <a:cs typeface="Arial" panose="020B0604020202020204" pitchFamily="34" charset="0"/>
              </a:rPr>
              <a:t> de </a:t>
            </a:r>
            <a:r>
              <a:rPr lang="en-US" dirty="0" err="1">
                <a:latin typeface="GOTHAM-BOOK" panose="02000504050000020004" pitchFamily="2" charset="0"/>
                <a:cs typeface="Arial" panose="020B0604020202020204" pitchFamily="34" charset="0"/>
              </a:rPr>
              <a:t>los</a:t>
            </a:r>
            <a:r>
              <a:rPr lang="en-US" dirty="0">
                <a:latin typeface="GOTHAM-BOOK" panose="02000504050000020004" pitchFamily="2" charset="0"/>
                <a:cs typeface="Arial" panose="020B0604020202020204" pitchFamily="34" charset="0"/>
              </a:rPr>
              <a:t>/as </a:t>
            </a:r>
            <a:r>
              <a:rPr lang="en-US" dirty="0" err="1">
                <a:latin typeface="GOTHAM-BOOK" panose="02000504050000020004" pitchFamily="2" charset="0"/>
                <a:cs typeface="Arial" panose="020B0604020202020204" pitchFamily="34" charset="0"/>
              </a:rPr>
              <a:t>trabajadores</a:t>
            </a:r>
            <a:r>
              <a:rPr lang="en-US" dirty="0">
                <a:latin typeface="GOTHAM-BOOK" panose="02000504050000020004" pitchFamily="2" charset="0"/>
                <a:cs typeface="Arial" panose="020B0604020202020204" pitchFamily="34" charset="0"/>
              </a:rPr>
              <a:t>/as o </a:t>
            </a:r>
            <a:r>
              <a:rPr lang="en-US" dirty="0" err="1">
                <a:latin typeface="GOTHAM-BOOK" panose="02000504050000020004" pitchFamily="2" charset="0"/>
                <a:cs typeface="Arial" panose="020B0604020202020204" pitchFamily="34" charset="0"/>
              </a:rPr>
              <a:t>funcionarios</a:t>
            </a:r>
            <a:r>
              <a:rPr lang="en-US" dirty="0">
                <a:latin typeface="GOTHAM-BOOK" panose="02000504050000020004" pitchFamily="2" charset="0"/>
                <a:cs typeface="Arial" panose="020B0604020202020204" pitchFamily="34" charset="0"/>
              </a:rPr>
              <a:t>/as les </a:t>
            </a:r>
            <a:r>
              <a:rPr lang="en-US" dirty="0" err="1">
                <a:latin typeface="GOTHAM-BOOK" panose="02000504050000020004" pitchFamily="2" charset="0"/>
                <a:cs typeface="Arial" panose="020B0604020202020204" pitchFamily="34" charset="0"/>
              </a:rPr>
              <a:t>permiten</a:t>
            </a:r>
            <a:r>
              <a:rPr lang="en-US" dirty="0">
                <a:latin typeface="GOTHAM-BOOK" panose="02000504050000020004" pitchFamily="2" charset="0"/>
                <a:cs typeface="Arial" panose="020B0604020202020204" pitchFamily="34" charset="0"/>
              </a:rPr>
              <a:t> un </a:t>
            </a:r>
            <a:r>
              <a:rPr lang="en-US" dirty="0" err="1">
                <a:latin typeface="GOTHAM-BOOK" panose="02000504050000020004" pitchFamily="2" charset="0"/>
                <a:cs typeface="Arial" panose="020B0604020202020204" pitchFamily="34" charset="0"/>
              </a:rPr>
              <a:t>desarrollo</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adecuado</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como</a:t>
            </a:r>
            <a:r>
              <a:rPr lang="en-US" dirty="0">
                <a:latin typeface="GOTHAM-BOOK" panose="02000504050000020004" pitchFamily="2" charset="0"/>
                <a:cs typeface="Arial" panose="020B0604020202020204" pitchFamily="34" charset="0"/>
              </a:rPr>
              <a:t> personas, sin que </a:t>
            </a:r>
            <a:r>
              <a:rPr lang="en-US" dirty="0" err="1">
                <a:latin typeface="GOTHAM-BOOK" panose="02000504050000020004" pitchFamily="2" charset="0"/>
                <a:cs typeface="Arial" panose="020B0604020202020204" pitchFamily="34" charset="0"/>
              </a:rPr>
              <a:t>una</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exigencia</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desmedida</a:t>
            </a:r>
            <a:r>
              <a:rPr lang="en-US" dirty="0">
                <a:latin typeface="GOTHAM-BOOK" panose="02000504050000020004" pitchFamily="2" charset="0"/>
                <a:cs typeface="Arial" panose="020B0604020202020204" pitchFamily="34" charset="0"/>
              </a:rPr>
              <a:t> del </a:t>
            </a:r>
            <a:r>
              <a:rPr lang="en-US" dirty="0" err="1">
                <a:latin typeface="GOTHAM-BOOK" panose="02000504050000020004" pitchFamily="2" charset="0"/>
                <a:cs typeface="Arial" panose="020B0604020202020204" pitchFamily="34" charset="0"/>
              </a:rPr>
              <a:t>trabajo</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interfiera</a:t>
            </a:r>
            <a:r>
              <a:rPr lang="en-US" dirty="0">
                <a:latin typeface="GOTHAM-BOOK" panose="02000504050000020004" pitchFamily="2" charset="0"/>
                <a:cs typeface="Arial" panose="020B0604020202020204" pitchFamily="34" charset="0"/>
              </a:rPr>
              <a:t> con la </a:t>
            </a:r>
            <a:r>
              <a:rPr lang="en-US" dirty="0" err="1">
                <a:latin typeface="GOTHAM-BOOK" panose="02000504050000020004" pitchFamily="2" charset="0"/>
                <a:cs typeface="Arial" panose="020B0604020202020204" pitchFamily="34" charset="0"/>
              </a:rPr>
              <a:t>vida</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privada</a:t>
            </a:r>
            <a:r>
              <a:rPr lang="en-US" dirty="0">
                <a:latin typeface="GOTHAM-BOOK" panose="02000504050000020004" pitchFamily="2" charset="0"/>
                <a:cs typeface="Arial" panose="020B0604020202020204" pitchFamily="34" charset="0"/>
              </a:rPr>
              <a:t>.</a:t>
            </a:r>
            <a:endParaRPr lang="en-US" dirty="0" err="1">
              <a:latin typeface="GOTHAM-BOOK" panose="02000504050000020004" pitchFamily="2" charset="0"/>
              <a:cs typeface="Arial" panose="020B0604020202020204" pitchFamily="34" charset="0"/>
            </a:endParaRPr>
          </a:p>
        </p:txBody>
      </p:sp>
      <p:sp>
        <p:nvSpPr>
          <p:cNvPr id="7" name="1 Título"/>
          <p:cNvSpPr txBox="1">
            <a:spLocks/>
          </p:cNvSpPr>
          <p:nvPr/>
        </p:nvSpPr>
        <p:spPr>
          <a:xfrm>
            <a:off x="1068594" y="47963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1"/>
                </a:solidFill>
                <a:latin typeface="Arial" pitchFamily="34" charset="0"/>
                <a:ea typeface="+mj-ea"/>
                <a:cs typeface="Arial" pitchFamily="34" charset="0"/>
              </a:defRPr>
            </a:lvl1pPr>
          </a:lstStyle>
          <a:p>
            <a:pPr algn="l"/>
            <a:r>
              <a:rPr lang="es-CL" sz="2800" dirty="0">
                <a:solidFill>
                  <a:srgbClr val="002060"/>
                </a:solidFill>
                <a:latin typeface="GOTHAM-BOOK" panose="02000504050000020004" pitchFamily="2" charset="0"/>
                <a:ea typeface="Verdana"/>
              </a:rPr>
              <a:t>Dimensión: Equilibrio Trabajo y Vida Privada</a:t>
            </a:r>
          </a:p>
        </p:txBody>
      </p:sp>
      <p:pic>
        <p:nvPicPr>
          <p:cNvPr id="8" name="Imagen 7"/>
          <p:cNvPicPr>
            <a:picLocks noChangeAspect="1"/>
          </p:cNvPicPr>
          <p:nvPr/>
        </p:nvPicPr>
        <p:blipFill>
          <a:blip r:embed="rId2"/>
          <a:stretch>
            <a:fillRect/>
          </a:stretch>
        </p:blipFill>
        <p:spPr>
          <a:xfrm>
            <a:off x="7642440" y="2462020"/>
            <a:ext cx="2416662" cy="2217556"/>
          </a:xfrm>
          <a:prstGeom prst="rect">
            <a:avLst/>
          </a:prstGeom>
        </p:spPr>
      </p:pic>
    </p:spTree>
    <p:extLst>
      <p:ext uri="{BB962C8B-B14F-4D97-AF65-F5344CB8AC3E}">
        <p14:creationId xmlns:p14="http://schemas.microsoft.com/office/powerpoint/2010/main" val="42069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2721234" y="318326"/>
            <a:ext cx="6958873" cy="1519971"/>
          </a:xfrm>
          <a:prstGeom prst="rect">
            <a:avLst/>
          </a:prstGeom>
          <a:noFill/>
          <a:ln w="9525" algn="ctr">
            <a:noFill/>
            <a:miter lim="800000"/>
            <a:headEnd/>
            <a:tailEnd/>
          </a:ln>
        </p:spPr>
        <p:txBody>
          <a:bodyPr lIns="91440" tIns="45720" rIns="91440" bIns="45720" anchor="ctr"/>
          <a:lstStyle/>
          <a:p>
            <a:pPr algn="ctr"/>
            <a:endParaRPr lang="es-CL" sz="3200" b="1" dirty="0">
              <a:solidFill>
                <a:srgbClr val="37609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7B8D2E99-62BE-488A-3832-77790A98272F}"/>
              </a:ext>
            </a:extLst>
          </p:cNvPr>
          <p:cNvSpPr txBox="1"/>
          <p:nvPr/>
        </p:nvSpPr>
        <p:spPr>
          <a:xfrm>
            <a:off x="1172402" y="2163637"/>
            <a:ext cx="552961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OTHAM-BOOK" panose="02000504050000020004" pitchFamily="2" charset="0"/>
                <a:cs typeface="Arial" panose="020B0604020202020204" pitchFamily="34" charset="0"/>
              </a:rPr>
              <a:t>La </a:t>
            </a:r>
            <a:r>
              <a:rPr lang="en-US" dirty="0" err="1">
                <a:latin typeface="GOTHAM-BOOK" panose="02000504050000020004" pitchFamily="2" charset="0"/>
                <a:cs typeface="Arial" panose="020B0604020202020204" pitchFamily="34" charset="0"/>
              </a:rPr>
              <a:t>confianza</a:t>
            </a:r>
            <a:r>
              <a:rPr lang="en-US" dirty="0">
                <a:latin typeface="GOTHAM-BOOK" panose="02000504050000020004" pitchFamily="2" charset="0"/>
                <a:cs typeface="Arial" panose="020B0604020202020204" pitchFamily="34" charset="0"/>
              </a:rPr>
              <a:t> y la </a:t>
            </a:r>
            <a:r>
              <a:rPr lang="en-US" dirty="0" err="1">
                <a:latin typeface="GOTHAM-BOOK" panose="02000504050000020004" pitchFamily="2" charset="0"/>
                <a:cs typeface="Arial" panose="020B0604020202020204" pitchFamily="34" charset="0"/>
              </a:rPr>
              <a:t>justicia</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organizacional</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mide</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el</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grado</a:t>
            </a:r>
            <a:r>
              <a:rPr lang="en-US" dirty="0">
                <a:latin typeface="GOTHAM-BOOK" panose="02000504050000020004" pitchFamily="2" charset="0"/>
                <a:cs typeface="Arial" panose="020B0604020202020204" pitchFamily="34" charset="0"/>
              </a:rPr>
              <a:t> de </a:t>
            </a:r>
            <a:r>
              <a:rPr lang="en-US" dirty="0" err="1">
                <a:latin typeface="GOTHAM-BOOK" panose="02000504050000020004" pitchFamily="2" charset="0"/>
                <a:cs typeface="Arial" panose="020B0604020202020204" pitchFamily="34" charset="0"/>
              </a:rPr>
              <a:t>seguridad</a:t>
            </a:r>
            <a:r>
              <a:rPr lang="en-US" dirty="0">
                <a:latin typeface="GOTHAM-BOOK" panose="02000504050000020004" pitchFamily="2" charset="0"/>
                <a:cs typeface="Arial" panose="020B0604020202020204" pitchFamily="34" charset="0"/>
              </a:rPr>
              <a:t> o </a:t>
            </a:r>
            <a:r>
              <a:rPr lang="en-US" dirty="0" err="1">
                <a:latin typeface="GOTHAM-BOOK" panose="02000504050000020004" pitchFamily="2" charset="0"/>
                <a:cs typeface="Arial" panose="020B0604020202020204" pitchFamily="34" charset="0"/>
              </a:rPr>
              <a:t>confianza</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hacia</a:t>
            </a:r>
            <a:r>
              <a:rPr lang="en-US" dirty="0">
                <a:latin typeface="GOTHAM-BOOK" panose="02000504050000020004" pitchFamily="2" charset="0"/>
                <a:cs typeface="Arial" panose="020B0604020202020204" pitchFamily="34" charset="0"/>
              </a:rPr>
              <a:t> la </a:t>
            </a:r>
            <a:r>
              <a:rPr lang="en-US" dirty="0" err="1">
                <a:latin typeface="GOTHAM-BOOK" panose="02000504050000020004" pitchFamily="2" charset="0"/>
                <a:cs typeface="Arial" panose="020B0604020202020204" pitchFamily="34" charset="0"/>
              </a:rPr>
              <a:t>empresa</a:t>
            </a:r>
            <a:r>
              <a:rPr lang="en-US" dirty="0">
                <a:latin typeface="GOTHAM-BOOK" panose="02000504050000020004" pitchFamily="2" charset="0"/>
                <a:cs typeface="Arial" panose="020B0604020202020204" pitchFamily="34" charset="0"/>
              </a:rPr>
              <a:t> o </a:t>
            </a:r>
            <a:r>
              <a:rPr lang="en-US" dirty="0" err="1">
                <a:latin typeface="GOTHAM-BOOK" panose="02000504050000020004" pitchFamily="2" charset="0"/>
                <a:cs typeface="Arial" panose="020B0604020202020204" pitchFamily="34" charset="0"/>
              </a:rPr>
              <a:t>institución</a:t>
            </a:r>
            <a:r>
              <a:rPr lang="en-US" dirty="0">
                <a:latin typeface="GOTHAM-BOOK" panose="02000504050000020004" pitchFamily="2" charset="0"/>
                <a:cs typeface="Arial" panose="020B0604020202020204" pitchFamily="34" charset="0"/>
              </a:rPr>
              <a:t> con </a:t>
            </a:r>
            <a:r>
              <a:rPr lang="en-US" dirty="0" err="1">
                <a:latin typeface="GOTHAM-BOOK" panose="02000504050000020004" pitchFamily="2" charset="0"/>
                <a:cs typeface="Arial" panose="020B0604020202020204" pitchFamily="34" charset="0"/>
              </a:rPr>
              <a:t>el</a:t>
            </a:r>
            <a:r>
              <a:rPr lang="en-US" dirty="0">
                <a:latin typeface="GOTHAM-BOOK" panose="02000504050000020004" pitchFamily="2" charset="0"/>
                <a:cs typeface="Arial" panose="020B0604020202020204" pitchFamily="34" charset="0"/>
              </a:rPr>
              <a:t> que </a:t>
            </a:r>
            <a:r>
              <a:rPr lang="en-US" dirty="0" err="1">
                <a:latin typeface="GOTHAM-BOOK" panose="02000504050000020004" pitchFamily="2" charset="0"/>
                <a:cs typeface="Arial" panose="020B0604020202020204" pitchFamily="34" charset="0"/>
              </a:rPr>
              <a:t>los</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trabajadores</a:t>
            </a:r>
            <a:r>
              <a:rPr lang="en-US" dirty="0">
                <a:latin typeface="GOTHAM-BOOK" panose="02000504050000020004" pitchFamily="2" charset="0"/>
                <a:cs typeface="Arial" panose="020B0604020202020204" pitchFamily="34" charset="0"/>
              </a:rPr>
              <a:t>/as o </a:t>
            </a:r>
            <a:r>
              <a:rPr lang="en-US" dirty="0" err="1">
                <a:latin typeface="GOTHAM-BOOK" panose="02000504050000020004" pitchFamily="2" charset="0"/>
                <a:cs typeface="Arial" panose="020B0604020202020204" pitchFamily="34" charset="0"/>
              </a:rPr>
              <a:t>funcionarios</a:t>
            </a:r>
            <a:r>
              <a:rPr lang="en-US" dirty="0">
                <a:latin typeface="GOTHAM-BOOK" panose="02000504050000020004" pitchFamily="2" charset="0"/>
                <a:cs typeface="Arial" panose="020B0604020202020204" pitchFamily="34" charset="0"/>
              </a:rPr>
              <a:t>/as </a:t>
            </a:r>
            <a:r>
              <a:rPr lang="en-US" dirty="0" err="1">
                <a:latin typeface="GOTHAM-BOOK" panose="02000504050000020004" pitchFamily="2" charset="0"/>
                <a:cs typeface="Arial" panose="020B0604020202020204" pitchFamily="34" charset="0"/>
              </a:rPr>
              <a:t>afrontan</a:t>
            </a:r>
            <a:r>
              <a:rPr lang="en-US" dirty="0">
                <a:latin typeface="GOTHAM-BOOK" panose="02000504050000020004" pitchFamily="2" charset="0"/>
                <a:cs typeface="Arial" panose="020B0604020202020204" pitchFamily="34" charset="0"/>
              </a:rPr>
              <a:t> sus </a:t>
            </a:r>
            <a:r>
              <a:rPr lang="en-US" dirty="0" err="1">
                <a:latin typeface="GOTHAM-BOOK" panose="02000504050000020004" pitchFamily="2" charset="0"/>
                <a:cs typeface="Arial" panose="020B0604020202020204" pitchFamily="34" charset="0"/>
              </a:rPr>
              <a:t>tareas</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cotidianas</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Esta</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seguridad</a:t>
            </a:r>
            <a:r>
              <a:rPr lang="en-US" dirty="0">
                <a:latin typeface="GOTHAM-BOOK" panose="02000504050000020004" pitchFamily="2" charset="0"/>
                <a:cs typeface="Arial" panose="020B0604020202020204" pitchFamily="34" charset="0"/>
              </a:rPr>
              <a:t> se </a:t>
            </a:r>
            <a:r>
              <a:rPr lang="en-US" dirty="0" err="1">
                <a:latin typeface="GOTHAM-BOOK" panose="02000504050000020004" pitchFamily="2" charset="0"/>
                <a:cs typeface="Arial" panose="020B0604020202020204" pitchFamily="34" charset="0"/>
              </a:rPr>
              <a:t>puede</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expresar</a:t>
            </a:r>
            <a:r>
              <a:rPr lang="en-US" dirty="0">
                <a:latin typeface="GOTHAM-BOOK" panose="02000504050000020004" pitchFamily="2" charset="0"/>
                <a:cs typeface="Arial" panose="020B0604020202020204" pitchFamily="34" charset="0"/>
              </a:rPr>
              <a:t> de </a:t>
            </a:r>
            <a:r>
              <a:rPr lang="en-US" dirty="0" err="1">
                <a:latin typeface="GOTHAM-BOOK" panose="02000504050000020004" pitchFamily="2" charset="0"/>
                <a:cs typeface="Arial" panose="020B0604020202020204" pitchFamily="34" charset="0"/>
              </a:rPr>
              <a:t>varias</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maneras</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como</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confianza</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en</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los</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directivos</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en</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los</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compañeros</a:t>
            </a:r>
            <a:r>
              <a:rPr lang="en-US" dirty="0">
                <a:latin typeface="GOTHAM-BOOK" panose="02000504050000020004" pitchFamily="2" charset="0"/>
                <a:cs typeface="Arial" panose="020B0604020202020204" pitchFamily="34" charset="0"/>
              </a:rPr>
              <a:t> y </a:t>
            </a:r>
            <a:r>
              <a:rPr lang="en-US" dirty="0" err="1">
                <a:latin typeface="GOTHAM-BOOK" panose="02000504050000020004" pitchFamily="2" charset="0"/>
                <a:cs typeface="Arial" panose="020B0604020202020204" pitchFamily="34" charset="0"/>
              </a:rPr>
              <a:t>compañeras</a:t>
            </a:r>
            <a:r>
              <a:rPr lang="en-US" dirty="0">
                <a:latin typeface="GOTHAM-BOOK" panose="02000504050000020004" pitchFamily="2" charset="0"/>
                <a:cs typeface="Arial" panose="020B0604020202020204" pitchFamily="34" charset="0"/>
              </a:rPr>
              <a:t> de </a:t>
            </a:r>
            <a:r>
              <a:rPr lang="en-US" dirty="0" err="1">
                <a:latin typeface="GOTHAM-BOOK" panose="02000504050000020004" pitchFamily="2" charset="0"/>
                <a:cs typeface="Arial" panose="020B0604020202020204" pitchFamily="34" charset="0"/>
              </a:rPr>
              <a:t>trabajo</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en</a:t>
            </a:r>
            <a:r>
              <a:rPr lang="en-US" dirty="0">
                <a:latin typeface="GOTHAM-BOOK" panose="02000504050000020004" pitchFamily="2" charset="0"/>
                <a:cs typeface="Arial" panose="020B0604020202020204" pitchFamily="34" charset="0"/>
              </a:rPr>
              <a:t> la </a:t>
            </a:r>
            <a:r>
              <a:rPr lang="en-US" dirty="0" err="1">
                <a:latin typeface="GOTHAM-BOOK" panose="02000504050000020004" pitchFamily="2" charset="0"/>
                <a:cs typeface="Arial" panose="020B0604020202020204" pitchFamily="34" charset="0"/>
              </a:rPr>
              <a:t>solución</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justa</a:t>
            </a:r>
            <a:r>
              <a:rPr lang="en-US" dirty="0">
                <a:latin typeface="GOTHAM-BOOK" panose="02000504050000020004" pitchFamily="2" charset="0"/>
                <a:cs typeface="Arial" panose="020B0604020202020204" pitchFamily="34" charset="0"/>
              </a:rPr>
              <a:t> de </a:t>
            </a:r>
            <a:r>
              <a:rPr lang="en-US" dirty="0" err="1">
                <a:latin typeface="GOTHAM-BOOK" panose="02000504050000020004" pitchFamily="2" charset="0"/>
                <a:cs typeface="Arial" panose="020B0604020202020204" pitchFamily="34" charset="0"/>
              </a:rPr>
              <a:t>los</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conflictos</a:t>
            </a:r>
            <a:r>
              <a:rPr lang="en-US" dirty="0">
                <a:latin typeface="GOTHAM-BOOK" panose="02000504050000020004" pitchFamily="2" charset="0"/>
                <a:cs typeface="Arial" panose="020B0604020202020204" pitchFamily="34" charset="0"/>
              </a:rPr>
              <a:t> y </a:t>
            </a:r>
            <a:r>
              <a:rPr lang="en-US" dirty="0" err="1">
                <a:latin typeface="GOTHAM-BOOK" panose="02000504050000020004" pitchFamily="2" charset="0"/>
                <a:cs typeface="Arial" panose="020B0604020202020204" pitchFamily="34" charset="0"/>
              </a:rPr>
              <a:t>otras</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características</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similares</a:t>
            </a:r>
            <a:r>
              <a:rPr lang="en-US" dirty="0">
                <a:latin typeface="GOTHAM-BOOK" panose="02000504050000020004" pitchFamily="2" charset="0"/>
                <a:cs typeface="Arial" panose="020B0604020202020204" pitchFamily="34" charset="0"/>
              </a:rPr>
              <a:t>.</a:t>
            </a:r>
            <a:endParaRPr lang="en-US" dirty="0" err="1">
              <a:latin typeface="GOTHAM-BOOK" panose="02000504050000020004" pitchFamily="2" charset="0"/>
              <a:cs typeface="Arial" panose="020B0604020202020204" pitchFamily="34" charset="0"/>
            </a:endParaRPr>
          </a:p>
        </p:txBody>
      </p:sp>
      <p:sp>
        <p:nvSpPr>
          <p:cNvPr id="7" name="1 Título"/>
          <p:cNvSpPr txBox="1">
            <a:spLocks/>
          </p:cNvSpPr>
          <p:nvPr/>
        </p:nvSpPr>
        <p:spPr>
          <a:xfrm>
            <a:off x="1068594" y="479631"/>
            <a:ext cx="922647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1"/>
                </a:solidFill>
                <a:latin typeface="Arial" pitchFamily="34" charset="0"/>
                <a:ea typeface="+mj-ea"/>
                <a:cs typeface="Arial" pitchFamily="34" charset="0"/>
              </a:defRPr>
            </a:lvl1pPr>
          </a:lstStyle>
          <a:p>
            <a:pPr algn="l"/>
            <a:r>
              <a:rPr lang="es-CL" sz="2800" dirty="0">
                <a:solidFill>
                  <a:srgbClr val="002060"/>
                </a:solidFill>
                <a:latin typeface="GOTHAM-BOOK" panose="02000504050000020004" pitchFamily="2" charset="0"/>
                <a:ea typeface="Verdana"/>
              </a:rPr>
              <a:t>Dimensión: Confianza y Justicia Organizacional</a:t>
            </a:r>
          </a:p>
        </p:txBody>
      </p:sp>
      <p:pic>
        <p:nvPicPr>
          <p:cNvPr id="3" name="Imagen 2"/>
          <p:cNvPicPr>
            <a:picLocks noChangeAspect="1"/>
          </p:cNvPicPr>
          <p:nvPr/>
        </p:nvPicPr>
        <p:blipFill>
          <a:blip r:embed="rId2"/>
          <a:stretch>
            <a:fillRect/>
          </a:stretch>
        </p:blipFill>
        <p:spPr>
          <a:xfrm>
            <a:off x="7640674" y="2379302"/>
            <a:ext cx="2368492" cy="2369658"/>
          </a:xfrm>
          <a:prstGeom prst="rect">
            <a:avLst/>
          </a:prstGeom>
        </p:spPr>
      </p:pic>
    </p:spTree>
    <p:extLst>
      <p:ext uri="{BB962C8B-B14F-4D97-AF65-F5344CB8AC3E}">
        <p14:creationId xmlns:p14="http://schemas.microsoft.com/office/powerpoint/2010/main" val="319627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5 Título"/>
          <p:cNvSpPr txBox="1">
            <a:spLocks/>
          </p:cNvSpPr>
          <p:nvPr/>
        </p:nvSpPr>
        <p:spPr>
          <a:xfrm>
            <a:off x="656245" y="656663"/>
            <a:ext cx="2645903" cy="755143"/>
          </a:xfrm>
          <a:prstGeom prst="rect">
            <a:avLst/>
          </a:prstGeom>
        </p:spPr>
        <p:txBody>
          <a:bodyPr/>
          <a:lstStyle>
            <a:lvl1pPr algn="l" defTabSz="914400" rtl="0" eaLnBrk="1" latinLnBrk="0" hangingPunct="1">
              <a:spcBef>
                <a:spcPct val="0"/>
              </a:spcBef>
              <a:buNone/>
              <a:defRPr sz="4400" b="0" kern="1200">
                <a:solidFill>
                  <a:schemeClr val="tx1">
                    <a:lumMod val="65000"/>
                    <a:lumOff val="35000"/>
                  </a:schemeClr>
                </a:solidFill>
                <a:latin typeface="Verdana" pitchFamily="34" charset="0"/>
                <a:ea typeface="Verdana" pitchFamily="34" charset="0"/>
                <a:cs typeface="Verdana" pitchFamily="34" charset="0"/>
              </a:defRPr>
            </a:lvl1pPr>
          </a:lstStyle>
          <a:p>
            <a:pPr algn="ctr"/>
            <a:r>
              <a:rPr lang="es-CL" sz="2800" b="1" dirty="0">
                <a:solidFill>
                  <a:srgbClr val="002060"/>
                </a:solidFill>
                <a:latin typeface="GOTHAM-BOOK" panose="02000504050000020004" pitchFamily="2" charset="0"/>
                <a:cs typeface="Arial" panose="020B0604020202020204" pitchFamily="34" charset="0"/>
              </a:rPr>
              <a:t>Índice</a:t>
            </a:r>
          </a:p>
        </p:txBody>
      </p:sp>
      <p:sp>
        <p:nvSpPr>
          <p:cNvPr id="4" name="Rectangle 3"/>
          <p:cNvSpPr/>
          <p:nvPr/>
        </p:nvSpPr>
        <p:spPr>
          <a:xfrm>
            <a:off x="6550622" y="826973"/>
            <a:ext cx="3816424" cy="5290203"/>
          </a:xfrm>
          <a:prstGeom prst="rect">
            <a:avLst/>
          </a:prstGeom>
        </p:spPr>
        <p:txBody>
          <a:bodyPr lIns="91440" tIns="45720" rIns="91440" bIns="45720" anchor="t"/>
          <a:lstStyle/>
          <a:p>
            <a:r>
              <a:rPr lang="es-CL" sz="1600" b="1" dirty="0">
                <a:solidFill>
                  <a:srgbClr val="404040"/>
                </a:solidFill>
                <a:latin typeface="GOTHAM-BOOK" panose="02000504050000020004" pitchFamily="2" charset="0"/>
                <a:ea typeface="Verdana" panose="020B0604030504040204" pitchFamily="34" charset="0"/>
                <a:cs typeface="Arial" panose="020B0604020202020204" pitchFamily="34" charset="0"/>
              </a:rPr>
              <a:t>Factores Psicosociales en el  Trabajo</a:t>
            </a:r>
          </a:p>
          <a:p>
            <a:pPr>
              <a:buChar char="•"/>
            </a:pPr>
            <a:endParaRPr lang="es-CL" sz="1600" b="1" dirty="0">
              <a:solidFill>
                <a:srgbClr val="404040"/>
              </a:solidFill>
              <a:latin typeface="GOTHAM-BOOK" panose="02000504050000020004" pitchFamily="2" charset="0"/>
              <a:ea typeface="Verdana" panose="020B0604030504040204" pitchFamily="34" charset="0"/>
              <a:cs typeface="Arial" panose="020B0604020202020204" pitchFamily="34" charset="0"/>
            </a:endParaRPr>
          </a:p>
          <a:p>
            <a:pPr>
              <a:buChar char="•"/>
            </a:pPr>
            <a:endParaRPr lang="es-CL" sz="1600" b="1" dirty="0">
              <a:solidFill>
                <a:srgbClr val="404040"/>
              </a:solidFill>
              <a:latin typeface="GOTHAM-BOOK" panose="02000504050000020004" pitchFamily="2" charset="0"/>
              <a:ea typeface="Verdana" panose="020B0604030504040204" pitchFamily="34" charset="0"/>
              <a:cs typeface="Arial" panose="020B0604020202020204" pitchFamily="34" charset="0"/>
            </a:endParaRPr>
          </a:p>
          <a:p>
            <a:pPr>
              <a:buChar char="•"/>
            </a:pPr>
            <a:endParaRPr lang="es-CL" sz="1600" b="1" dirty="0">
              <a:solidFill>
                <a:srgbClr val="404040"/>
              </a:solidFill>
              <a:latin typeface="GOTHAM-BOOK" panose="02000504050000020004" pitchFamily="2" charset="0"/>
              <a:ea typeface="Verdana" panose="020B0604030504040204" pitchFamily="34" charset="0"/>
              <a:cs typeface="Arial" panose="020B0604020202020204" pitchFamily="34" charset="0"/>
            </a:endParaRPr>
          </a:p>
          <a:p>
            <a:r>
              <a:rPr lang="es-CL" sz="1600" b="1" dirty="0">
                <a:solidFill>
                  <a:srgbClr val="404040"/>
                </a:solidFill>
                <a:latin typeface="GOTHAM-BOOK" panose="02000504050000020004" pitchFamily="2" charset="0"/>
                <a:ea typeface="Verdana" panose="020B0604030504040204" pitchFamily="34" charset="0"/>
                <a:cs typeface="Arial" panose="020B0604020202020204" pitchFamily="34" charset="0"/>
              </a:rPr>
              <a:t>Contexto Legal</a:t>
            </a:r>
          </a:p>
          <a:p>
            <a:endParaRPr lang="es-CL" sz="1600" b="1" dirty="0">
              <a:solidFill>
                <a:srgbClr val="404040"/>
              </a:solidFill>
              <a:latin typeface="GOTHAM-BOOK" panose="02000504050000020004" pitchFamily="2" charset="0"/>
              <a:ea typeface="Verdana" panose="020B0604030504040204" pitchFamily="34" charset="0"/>
              <a:cs typeface="Arial" panose="020B0604020202020204" pitchFamily="34" charset="0"/>
            </a:endParaRPr>
          </a:p>
          <a:p>
            <a:pPr>
              <a:buChar char="•"/>
            </a:pPr>
            <a:endParaRPr lang="es-CL" sz="1600" b="1" dirty="0">
              <a:solidFill>
                <a:srgbClr val="404040"/>
              </a:solidFill>
              <a:latin typeface="GOTHAM-BOOK" panose="02000504050000020004" pitchFamily="2" charset="0"/>
              <a:ea typeface="Verdana" panose="020B0604030504040204" pitchFamily="34" charset="0"/>
              <a:cs typeface="Arial" panose="020B0604020202020204" pitchFamily="34" charset="0"/>
            </a:endParaRPr>
          </a:p>
          <a:p>
            <a:endParaRPr lang="es-CL" sz="1600" b="1" dirty="0">
              <a:solidFill>
                <a:srgbClr val="404040"/>
              </a:solidFill>
              <a:latin typeface="GOTHAM-BOOK" panose="02000504050000020004" pitchFamily="2" charset="0"/>
              <a:ea typeface="Verdana" panose="020B0604030504040204" pitchFamily="34" charset="0"/>
              <a:cs typeface="Arial" panose="020B0604020202020204" pitchFamily="34" charset="0"/>
            </a:endParaRPr>
          </a:p>
          <a:p>
            <a:pPr>
              <a:buChar char="•"/>
            </a:pPr>
            <a:endParaRPr lang="es-CL" sz="1600" b="1" dirty="0">
              <a:solidFill>
                <a:srgbClr val="404040"/>
              </a:solidFill>
              <a:latin typeface="GOTHAM-BOOK" panose="02000504050000020004" pitchFamily="2" charset="0"/>
              <a:ea typeface="Verdana" panose="020B0604030504040204" pitchFamily="34" charset="0"/>
              <a:cs typeface="Arial" panose="020B0604020202020204" pitchFamily="34" charset="0"/>
            </a:endParaRPr>
          </a:p>
          <a:p>
            <a:r>
              <a:rPr lang="es-CL" sz="1600" b="1" dirty="0">
                <a:solidFill>
                  <a:srgbClr val="404040"/>
                </a:solidFill>
                <a:latin typeface="GOTHAM-BOOK" panose="02000504050000020004" pitchFamily="2" charset="0"/>
                <a:ea typeface="Verdana"/>
                <a:cs typeface="Arial" panose="020B0604020202020204" pitchFamily="34" charset="0"/>
              </a:rPr>
              <a:t>Cuestionario CEAL-SM/SUSESO</a:t>
            </a:r>
            <a:endParaRPr lang="es-CL" sz="1600" b="1" dirty="0">
              <a:solidFill>
                <a:srgbClr val="404040"/>
              </a:solidFill>
              <a:latin typeface="GOTHAM-BOOK" panose="02000504050000020004" pitchFamily="2" charset="0"/>
              <a:ea typeface="Verdana" panose="020B0604030504040204" pitchFamily="34" charset="0"/>
              <a:cs typeface="Arial" panose="020B0604020202020204" pitchFamily="34" charset="0"/>
            </a:endParaRPr>
          </a:p>
          <a:p>
            <a:endParaRPr lang="es-CL" sz="1600" b="1" dirty="0">
              <a:solidFill>
                <a:srgbClr val="404040"/>
              </a:solidFill>
              <a:latin typeface="GOTHAM-BOOK" panose="02000504050000020004" pitchFamily="2" charset="0"/>
              <a:ea typeface="Verdana" panose="020B0604030504040204" pitchFamily="34" charset="0"/>
              <a:cs typeface="Arial" panose="020B0604020202020204" pitchFamily="34" charset="0"/>
            </a:endParaRPr>
          </a:p>
          <a:p>
            <a:pPr>
              <a:buChar char="•"/>
            </a:pPr>
            <a:endParaRPr lang="es-CL" sz="1600" b="1" dirty="0">
              <a:solidFill>
                <a:srgbClr val="404040"/>
              </a:solidFill>
              <a:latin typeface="GOTHAM-BOOK" panose="02000504050000020004" pitchFamily="2" charset="0"/>
              <a:ea typeface="Verdana" panose="020B0604030504040204" pitchFamily="34" charset="0"/>
              <a:cs typeface="Arial" panose="020B0604020202020204" pitchFamily="34" charset="0"/>
            </a:endParaRPr>
          </a:p>
          <a:p>
            <a:pPr>
              <a:buChar char="•"/>
            </a:pPr>
            <a:endParaRPr lang="es-CL" sz="1600" b="1" dirty="0">
              <a:solidFill>
                <a:srgbClr val="404040"/>
              </a:solidFill>
              <a:latin typeface="GOTHAM-BOOK" panose="02000504050000020004" pitchFamily="2" charset="0"/>
              <a:ea typeface="Verdana" panose="020B0604030504040204" pitchFamily="34" charset="0"/>
              <a:cs typeface="Arial" panose="020B0604020202020204" pitchFamily="34" charset="0"/>
            </a:endParaRPr>
          </a:p>
          <a:p>
            <a:pPr>
              <a:buChar char="•"/>
            </a:pPr>
            <a:endParaRPr lang="es-CL" sz="1600" b="1" dirty="0">
              <a:solidFill>
                <a:srgbClr val="404040"/>
              </a:solidFill>
              <a:latin typeface="GOTHAM-BOOK" panose="02000504050000020004" pitchFamily="2" charset="0"/>
              <a:ea typeface="Verdana" panose="020B0604030504040204" pitchFamily="34" charset="0"/>
              <a:cs typeface="Arial" panose="020B0604020202020204" pitchFamily="34" charset="0"/>
            </a:endParaRPr>
          </a:p>
          <a:p>
            <a:r>
              <a:rPr lang="es-CL" sz="1600" b="1" dirty="0">
                <a:solidFill>
                  <a:srgbClr val="404040"/>
                </a:solidFill>
                <a:latin typeface="GOTHAM-BOOK" panose="02000504050000020004" pitchFamily="2" charset="0"/>
                <a:ea typeface="Verdana" panose="020B0604030504040204" pitchFamily="34" charset="0"/>
                <a:cs typeface="Arial" panose="020B0604020202020204" pitchFamily="34" charset="0"/>
              </a:rPr>
              <a:t>Procedimiento del Protocolo</a:t>
            </a:r>
          </a:p>
          <a:p>
            <a:endParaRPr lang="es-CL" sz="1600" b="1" dirty="0">
              <a:solidFill>
                <a:srgbClr val="404040"/>
              </a:solidFill>
              <a:latin typeface="GOTHAM-BOOK" panose="02000504050000020004" pitchFamily="2" charset="0"/>
              <a:ea typeface="Verdana" panose="020B0604030504040204" pitchFamily="34" charset="0"/>
              <a:cs typeface="Arial" panose="020B0604020202020204" pitchFamily="34" charset="0"/>
            </a:endParaRPr>
          </a:p>
          <a:p>
            <a:endParaRPr lang="es-CL" sz="1600" b="1" dirty="0">
              <a:solidFill>
                <a:srgbClr val="404040"/>
              </a:solidFill>
              <a:latin typeface="GOTHAM-BOOK" panose="02000504050000020004" pitchFamily="2" charset="0"/>
              <a:ea typeface="Verdana" panose="020B0604030504040204" pitchFamily="34" charset="0"/>
              <a:cs typeface="Arial" panose="020B0604020202020204" pitchFamily="34" charset="0"/>
            </a:endParaRPr>
          </a:p>
          <a:p>
            <a:pPr>
              <a:buChar char="•"/>
            </a:pPr>
            <a:endParaRPr lang="es-CL" sz="1600" b="1" dirty="0">
              <a:solidFill>
                <a:srgbClr val="404040"/>
              </a:solidFill>
              <a:latin typeface="GOTHAM-BOOK" panose="02000504050000020004" pitchFamily="2" charset="0"/>
              <a:ea typeface="Verdana" panose="020B0604030504040204" pitchFamily="34" charset="0"/>
              <a:cs typeface="Arial" panose="020B0604020202020204" pitchFamily="34" charset="0"/>
            </a:endParaRPr>
          </a:p>
          <a:p>
            <a:r>
              <a:rPr lang="es-CL" sz="1600" b="1" dirty="0">
                <a:solidFill>
                  <a:srgbClr val="404040"/>
                </a:solidFill>
                <a:latin typeface="GOTHAM-BOOK" panose="02000504050000020004" pitchFamily="2" charset="0"/>
                <a:ea typeface="Verdana"/>
                <a:cs typeface="Arial" panose="020B0604020202020204" pitchFamily="34" charset="0"/>
              </a:rPr>
              <a:t>Metodología CEAL-SM/SUSESO</a:t>
            </a:r>
            <a:endParaRPr lang="es-CL" sz="1600" b="1" dirty="0">
              <a:solidFill>
                <a:srgbClr val="404040"/>
              </a:solidFill>
              <a:latin typeface="GOTHAM-BOOK" panose="02000504050000020004" pitchFamily="2" charset="0"/>
              <a:ea typeface="Verdana" panose="020B0604030504040204" pitchFamily="34" charset="0"/>
              <a:cs typeface="Arial" panose="020B0604020202020204" pitchFamily="34" charset="0"/>
            </a:endParaRPr>
          </a:p>
        </p:txBody>
      </p:sp>
      <p:sp>
        <p:nvSpPr>
          <p:cNvPr id="12" name="5 Título"/>
          <p:cNvSpPr txBox="1">
            <a:spLocks/>
          </p:cNvSpPr>
          <p:nvPr/>
        </p:nvSpPr>
        <p:spPr>
          <a:xfrm>
            <a:off x="2367304" y="795299"/>
            <a:ext cx="2645903" cy="755143"/>
          </a:xfrm>
          <a:prstGeom prst="rect">
            <a:avLst/>
          </a:prstGeom>
          <a:noFill/>
        </p:spPr>
        <p:txBody>
          <a:bodyPr/>
          <a:lstStyle>
            <a:lvl1pPr algn="l" defTabSz="914400" rtl="0" eaLnBrk="1" latinLnBrk="0" hangingPunct="1">
              <a:spcBef>
                <a:spcPct val="0"/>
              </a:spcBef>
              <a:buNone/>
              <a:defRPr sz="4400" b="0" kern="1200">
                <a:solidFill>
                  <a:schemeClr val="tx1">
                    <a:lumMod val="65000"/>
                    <a:lumOff val="35000"/>
                  </a:schemeClr>
                </a:solidFill>
                <a:latin typeface="Verdana" pitchFamily="34" charset="0"/>
                <a:ea typeface="Verdana" pitchFamily="34" charset="0"/>
                <a:cs typeface="Verdana" pitchFamily="34" charset="0"/>
              </a:defRPr>
            </a:lvl1pPr>
          </a:lstStyle>
          <a:p>
            <a:pPr algn="r"/>
            <a:r>
              <a:rPr lang="es-CL" sz="2800" b="1" dirty="0">
                <a:solidFill>
                  <a:srgbClr val="002060"/>
                </a:solidFill>
                <a:latin typeface="GOTHAM-BOOK" panose="02000504050000020004" pitchFamily="2" charset="0"/>
                <a:cs typeface="Arial" panose="020B0604020202020204" pitchFamily="34" charset="0"/>
              </a:rPr>
              <a:t>1.</a:t>
            </a:r>
          </a:p>
        </p:txBody>
      </p:sp>
      <p:sp>
        <p:nvSpPr>
          <p:cNvPr id="13" name="5 Título"/>
          <p:cNvSpPr txBox="1">
            <a:spLocks/>
          </p:cNvSpPr>
          <p:nvPr/>
        </p:nvSpPr>
        <p:spPr>
          <a:xfrm>
            <a:off x="2367304" y="1910482"/>
            <a:ext cx="2645903" cy="755143"/>
          </a:xfrm>
          <a:prstGeom prst="rect">
            <a:avLst/>
          </a:prstGeom>
          <a:noFill/>
        </p:spPr>
        <p:txBody>
          <a:bodyPr/>
          <a:lstStyle>
            <a:lvl1pPr algn="l" defTabSz="914400" rtl="0" eaLnBrk="1" latinLnBrk="0" hangingPunct="1">
              <a:spcBef>
                <a:spcPct val="0"/>
              </a:spcBef>
              <a:buNone/>
              <a:defRPr sz="4400" b="0" kern="1200">
                <a:solidFill>
                  <a:schemeClr val="tx1">
                    <a:lumMod val="65000"/>
                    <a:lumOff val="35000"/>
                  </a:schemeClr>
                </a:solidFill>
                <a:latin typeface="Verdana" pitchFamily="34" charset="0"/>
                <a:ea typeface="Verdana" pitchFamily="34" charset="0"/>
                <a:cs typeface="Verdana" pitchFamily="34" charset="0"/>
              </a:defRPr>
            </a:lvl1pPr>
          </a:lstStyle>
          <a:p>
            <a:pPr algn="r"/>
            <a:r>
              <a:rPr lang="es-CL" sz="2800" b="1" dirty="0">
                <a:solidFill>
                  <a:srgbClr val="002060"/>
                </a:solidFill>
                <a:latin typeface="GOTHAM-BOOK" panose="02000504050000020004" pitchFamily="2" charset="0"/>
                <a:cs typeface="Arial" panose="020B0604020202020204" pitchFamily="34" charset="0"/>
              </a:rPr>
              <a:t>2.</a:t>
            </a:r>
          </a:p>
        </p:txBody>
      </p:sp>
      <p:sp>
        <p:nvSpPr>
          <p:cNvPr id="14" name="5 Título"/>
          <p:cNvSpPr txBox="1">
            <a:spLocks/>
          </p:cNvSpPr>
          <p:nvPr/>
        </p:nvSpPr>
        <p:spPr>
          <a:xfrm>
            <a:off x="2385697" y="3134618"/>
            <a:ext cx="2645903" cy="755143"/>
          </a:xfrm>
          <a:prstGeom prst="rect">
            <a:avLst/>
          </a:prstGeom>
          <a:noFill/>
        </p:spPr>
        <p:txBody>
          <a:bodyPr/>
          <a:lstStyle>
            <a:lvl1pPr algn="l" defTabSz="914400" rtl="0" eaLnBrk="1" latinLnBrk="0" hangingPunct="1">
              <a:spcBef>
                <a:spcPct val="0"/>
              </a:spcBef>
              <a:buNone/>
              <a:defRPr sz="4400" b="0" kern="1200">
                <a:solidFill>
                  <a:schemeClr val="tx1">
                    <a:lumMod val="65000"/>
                    <a:lumOff val="35000"/>
                  </a:schemeClr>
                </a:solidFill>
                <a:latin typeface="Verdana" pitchFamily="34" charset="0"/>
                <a:ea typeface="Verdana" pitchFamily="34" charset="0"/>
                <a:cs typeface="Verdana" pitchFamily="34" charset="0"/>
              </a:defRPr>
            </a:lvl1pPr>
          </a:lstStyle>
          <a:p>
            <a:pPr algn="r"/>
            <a:r>
              <a:rPr lang="es-CL" sz="2800" b="1" dirty="0">
                <a:solidFill>
                  <a:srgbClr val="002060"/>
                </a:solidFill>
                <a:latin typeface="GOTHAM-BOOK" panose="02000504050000020004" pitchFamily="2" charset="0"/>
                <a:cs typeface="Arial" panose="020B0604020202020204" pitchFamily="34" charset="0"/>
              </a:rPr>
              <a:t>3.</a:t>
            </a:r>
          </a:p>
        </p:txBody>
      </p:sp>
      <p:sp>
        <p:nvSpPr>
          <p:cNvPr id="15" name="5 Título"/>
          <p:cNvSpPr txBox="1">
            <a:spLocks/>
          </p:cNvSpPr>
          <p:nvPr/>
        </p:nvSpPr>
        <p:spPr>
          <a:xfrm>
            <a:off x="2367304" y="4358754"/>
            <a:ext cx="2645903" cy="755143"/>
          </a:xfrm>
          <a:prstGeom prst="rect">
            <a:avLst/>
          </a:prstGeom>
          <a:noFill/>
        </p:spPr>
        <p:txBody>
          <a:bodyPr/>
          <a:lstStyle>
            <a:lvl1pPr algn="l" defTabSz="914400" rtl="0" eaLnBrk="1" latinLnBrk="0" hangingPunct="1">
              <a:spcBef>
                <a:spcPct val="0"/>
              </a:spcBef>
              <a:buNone/>
              <a:defRPr sz="4400" b="0" kern="1200">
                <a:solidFill>
                  <a:schemeClr val="tx1">
                    <a:lumMod val="65000"/>
                    <a:lumOff val="35000"/>
                  </a:schemeClr>
                </a:solidFill>
                <a:latin typeface="Verdana" pitchFamily="34" charset="0"/>
                <a:ea typeface="Verdana" pitchFamily="34" charset="0"/>
                <a:cs typeface="Verdana" pitchFamily="34" charset="0"/>
              </a:defRPr>
            </a:lvl1pPr>
          </a:lstStyle>
          <a:p>
            <a:pPr algn="r"/>
            <a:r>
              <a:rPr lang="es-CL" sz="2800" b="1" dirty="0">
                <a:solidFill>
                  <a:srgbClr val="002060"/>
                </a:solidFill>
                <a:latin typeface="GOTHAM-BOOK" panose="02000504050000020004" pitchFamily="2" charset="0"/>
                <a:cs typeface="Arial" panose="020B0604020202020204" pitchFamily="34" charset="0"/>
              </a:rPr>
              <a:t>4.</a:t>
            </a:r>
          </a:p>
        </p:txBody>
      </p:sp>
      <p:sp>
        <p:nvSpPr>
          <p:cNvPr id="16" name="5 Título"/>
          <p:cNvSpPr txBox="1">
            <a:spLocks/>
          </p:cNvSpPr>
          <p:nvPr/>
        </p:nvSpPr>
        <p:spPr>
          <a:xfrm>
            <a:off x="2367304" y="5582890"/>
            <a:ext cx="2645903" cy="755143"/>
          </a:xfrm>
          <a:prstGeom prst="rect">
            <a:avLst/>
          </a:prstGeom>
          <a:noFill/>
        </p:spPr>
        <p:txBody>
          <a:bodyPr/>
          <a:lstStyle>
            <a:lvl1pPr algn="l" defTabSz="914400" rtl="0" eaLnBrk="1" latinLnBrk="0" hangingPunct="1">
              <a:spcBef>
                <a:spcPct val="0"/>
              </a:spcBef>
              <a:buNone/>
              <a:defRPr sz="4400" b="0" kern="1200">
                <a:solidFill>
                  <a:schemeClr val="tx1">
                    <a:lumMod val="65000"/>
                    <a:lumOff val="35000"/>
                  </a:schemeClr>
                </a:solidFill>
                <a:latin typeface="Verdana" pitchFamily="34" charset="0"/>
                <a:ea typeface="Verdana" pitchFamily="34" charset="0"/>
                <a:cs typeface="Verdana" pitchFamily="34" charset="0"/>
              </a:defRPr>
            </a:lvl1pPr>
          </a:lstStyle>
          <a:p>
            <a:pPr algn="r"/>
            <a:r>
              <a:rPr lang="es-CL" sz="2800" b="1" dirty="0">
                <a:solidFill>
                  <a:srgbClr val="002060"/>
                </a:solidFill>
                <a:latin typeface="GOTHAM-BOOK" panose="02000504050000020004" pitchFamily="2" charset="0"/>
                <a:cs typeface="Arial" panose="020B0604020202020204" pitchFamily="34" charset="0"/>
              </a:rPr>
              <a:t>5.</a:t>
            </a:r>
          </a:p>
        </p:txBody>
      </p:sp>
      <p:sp>
        <p:nvSpPr>
          <p:cNvPr id="22" name="Elipse 21"/>
          <p:cNvSpPr/>
          <p:nvPr/>
        </p:nvSpPr>
        <p:spPr>
          <a:xfrm>
            <a:off x="5351438" y="614075"/>
            <a:ext cx="982837" cy="982837"/>
          </a:xfrm>
          <a:prstGeom prst="ellipse">
            <a:avLst/>
          </a:prstGeom>
          <a:solidFill>
            <a:srgbClr val="C6D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 name="Imagen 1"/>
          <p:cNvPicPr>
            <a:picLocks noChangeAspect="1"/>
          </p:cNvPicPr>
          <p:nvPr/>
        </p:nvPicPr>
        <p:blipFill>
          <a:blip r:embed="rId3"/>
          <a:stretch>
            <a:fillRect/>
          </a:stretch>
        </p:blipFill>
        <p:spPr>
          <a:xfrm>
            <a:off x="5551868" y="795299"/>
            <a:ext cx="566603" cy="628724"/>
          </a:xfrm>
          <a:prstGeom prst="rect">
            <a:avLst/>
          </a:prstGeom>
        </p:spPr>
      </p:pic>
      <p:sp>
        <p:nvSpPr>
          <p:cNvPr id="23" name="Elipse 22"/>
          <p:cNvSpPr/>
          <p:nvPr/>
        </p:nvSpPr>
        <p:spPr>
          <a:xfrm>
            <a:off x="5351438" y="1700597"/>
            <a:ext cx="982837" cy="982837"/>
          </a:xfrm>
          <a:prstGeom prst="ellipse">
            <a:avLst/>
          </a:prstGeom>
          <a:solidFill>
            <a:srgbClr val="C6D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Imagen 2"/>
          <p:cNvPicPr>
            <a:picLocks noChangeAspect="1"/>
          </p:cNvPicPr>
          <p:nvPr/>
        </p:nvPicPr>
        <p:blipFill>
          <a:blip r:embed="rId4"/>
          <a:stretch>
            <a:fillRect/>
          </a:stretch>
        </p:blipFill>
        <p:spPr>
          <a:xfrm>
            <a:off x="5519774" y="1835998"/>
            <a:ext cx="660075" cy="673100"/>
          </a:xfrm>
          <a:prstGeom prst="rect">
            <a:avLst/>
          </a:prstGeom>
        </p:spPr>
      </p:pic>
      <p:sp>
        <p:nvSpPr>
          <p:cNvPr id="24" name="Elipse 23"/>
          <p:cNvSpPr/>
          <p:nvPr/>
        </p:nvSpPr>
        <p:spPr>
          <a:xfrm>
            <a:off x="5351438" y="2883938"/>
            <a:ext cx="982837" cy="982837"/>
          </a:xfrm>
          <a:prstGeom prst="ellipse">
            <a:avLst/>
          </a:prstGeom>
          <a:solidFill>
            <a:srgbClr val="C6D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 name="Imagen 4"/>
          <p:cNvPicPr>
            <a:picLocks noChangeAspect="1"/>
          </p:cNvPicPr>
          <p:nvPr/>
        </p:nvPicPr>
        <p:blipFill>
          <a:blip r:embed="rId5"/>
          <a:stretch>
            <a:fillRect/>
          </a:stretch>
        </p:blipFill>
        <p:spPr>
          <a:xfrm flipH="1">
            <a:off x="5567785" y="3065098"/>
            <a:ext cx="550685" cy="650129"/>
          </a:xfrm>
          <a:prstGeom prst="rect">
            <a:avLst/>
          </a:prstGeom>
        </p:spPr>
      </p:pic>
      <p:sp>
        <p:nvSpPr>
          <p:cNvPr id="25" name="Elipse 24"/>
          <p:cNvSpPr/>
          <p:nvPr/>
        </p:nvSpPr>
        <p:spPr>
          <a:xfrm>
            <a:off x="5351438" y="4099552"/>
            <a:ext cx="982837" cy="982837"/>
          </a:xfrm>
          <a:prstGeom prst="ellipse">
            <a:avLst/>
          </a:prstGeom>
          <a:solidFill>
            <a:srgbClr val="C6D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 name="Imagen 6"/>
          <p:cNvPicPr>
            <a:picLocks noChangeAspect="1"/>
          </p:cNvPicPr>
          <p:nvPr/>
        </p:nvPicPr>
        <p:blipFill>
          <a:blip r:embed="rId6"/>
          <a:stretch>
            <a:fillRect/>
          </a:stretch>
        </p:blipFill>
        <p:spPr>
          <a:xfrm>
            <a:off x="5489063" y="4222670"/>
            <a:ext cx="736238" cy="736600"/>
          </a:xfrm>
          <a:prstGeom prst="rect">
            <a:avLst/>
          </a:prstGeom>
        </p:spPr>
      </p:pic>
      <p:sp>
        <p:nvSpPr>
          <p:cNvPr id="27" name="Elipse 26"/>
          <p:cNvSpPr/>
          <p:nvPr/>
        </p:nvSpPr>
        <p:spPr>
          <a:xfrm>
            <a:off x="5351438" y="5261378"/>
            <a:ext cx="982837" cy="982837"/>
          </a:xfrm>
          <a:prstGeom prst="ellipse">
            <a:avLst/>
          </a:prstGeom>
          <a:solidFill>
            <a:srgbClr val="C6D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8" name="Imagen 7"/>
          <p:cNvPicPr>
            <a:picLocks noChangeAspect="1"/>
          </p:cNvPicPr>
          <p:nvPr/>
        </p:nvPicPr>
        <p:blipFill>
          <a:blip r:embed="rId7"/>
          <a:stretch>
            <a:fillRect/>
          </a:stretch>
        </p:blipFill>
        <p:spPr>
          <a:xfrm>
            <a:off x="5539308" y="5474329"/>
            <a:ext cx="579162" cy="556933"/>
          </a:xfrm>
          <a:prstGeom prst="rect">
            <a:avLst/>
          </a:prstGeom>
        </p:spPr>
      </p:pic>
    </p:spTree>
    <p:extLst>
      <p:ext uri="{BB962C8B-B14F-4D97-AF65-F5344CB8AC3E}">
        <p14:creationId xmlns:p14="http://schemas.microsoft.com/office/powerpoint/2010/main" val="248599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2721234" y="318326"/>
            <a:ext cx="6958873" cy="1519971"/>
          </a:xfrm>
          <a:prstGeom prst="rect">
            <a:avLst/>
          </a:prstGeom>
          <a:noFill/>
          <a:ln w="9525" algn="ctr">
            <a:noFill/>
            <a:miter lim="800000"/>
            <a:headEnd/>
            <a:tailEnd/>
          </a:ln>
        </p:spPr>
        <p:txBody>
          <a:bodyPr lIns="91440" tIns="45720" rIns="91440" bIns="45720" anchor="ctr"/>
          <a:lstStyle/>
          <a:p>
            <a:pPr algn="ctr"/>
            <a:endParaRPr lang="es-CL" sz="3200" b="1" dirty="0">
              <a:solidFill>
                <a:srgbClr val="37609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223CE7C3-D49F-F5DD-5EE2-273FD152A980}"/>
              </a:ext>
            </a:extLst>
          </p:cNvPr>
          <p:cNvSpPr txBox="1"/>
          <p:nvPr/>
        </p:nvSpPr>
        <p:spPr>
          <a:xfrm>
            <a:off x="1068594" y="2460407"/>
            <a:ext cx="527841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OTHAM-BOOK" panose="02000504050000020004" pitchFamily="2" charset="0"/>
                <a:cs typeface="Arial" panose="020B0604020202020204" pitchFamily="34" charset="0"/>
              </a:rPr>
              <a:t>La </a:t>
            </a:r>
            <a:r>
              <a:rPr lang="en-US" dirty="0" err="1">
                <a:latin typeface="GOTHAM-BOOK" panose="02000504050000020004" pitchFamily="2" charset="0"/>
                <a:cs typeface="Arial" panose="020B0604020202020204" pitchFamily="34" charset="0"/>
              </a:rPr>
              <a:t>vulnerabilidad</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en</a:t>
            </a:r>
            <a:r>
              <a:rPr lang="en-US" dirty="0">
                <a:latin typeface="GOTHAM-BOOK" panose="02000504050000020004" pitchFamily="2" charset="0"/>
                <a:cs typeface="Arial" panose="020B0604020202020204" pitchFamily="34" charset="0"/>
              </a:rPr>
              <a:t> el </a:t>
            </a:r>
            <a:r>
              <a:rPr lang="en-US" dirty="0" err="1">
                <a:latin typeface="GOTHAM-BOOK" panose="02000504050000020004" pitchFamily="2" charset="0"/>
                <a:cs typeface="Arial" panose="020B0604020202020204" pitchFamily="34" charset="0"/>
              </a:rPr>
              <a:t>trabajo</a:t>
            </a:r>
            <a:r>
              <a:rPr lang="en-US" dirty="0">
                <a:latin typeface="GOTHAM-BOOK" panose="02000504050000020004" pitchFamily="2" charset="0"/>
                <a:cs typeface="Arial" panose="020B0604020202020204" pitchFamily="34" charset="0"/>
              </a:rPr>
              <a:t> es la </a:t>
            </a:r>
            <a:r>
              <a:rPr lang="en-US" dirty="0" err="1">
                <a:latin typeface="GOTHAM-BOOK" panose="02000504050000020004" pitchFamily="2" charset="0"/>
                <a:cs typeface="Arial" panose="020B0604020202020204" pitchFamily="34" charset="0"/>
              </a:rPr>
              <a:t>sensación</a:t>
            </a:r>
            <a:r>
              <a:rPr lang="en-US" dirty="0">
                <a:latin typeface="GOTHAM-BOOK" panose="02000504050000020004" pitchFamily="2" charset="0"/>
                <a:cs typeface="Arial" panose="020B0604020202020204" pitchFamily="34" charset="0"/>
              </a:rPr>
              <a:t> de </a:t>
            </a:r>
            <a:r>
              <a:rPr lang="en-US" dirty="0" err="1">
                <a:latin typeface="GOTHAM-BOOK" panose="02000504050000020004" pitchFamily="2" charset="0"/>
                <a:cs typeface="Arial" panose="020B0604020202020204" pitchFamily="34" charset="0"/>
              </a:rPr>
              <a:t>temor</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desprotección</a:t>
            </a:r>
            <a:r>
              <a:rPr lang="en-US" dirty="0">
                <a:latin typeface="GOTHAM-BOOK" panose="02000504050000020004" pitchFamily="2" charset="0"/>
                <a:cs typeface="Arial" panose="020B0604020202020204" pitchFamily="34" charset="0"/>
              </a:rPr>
              <a:t> o </a:t>
            </a:r>
            <a:r>
              <a:rPr lang="en-US" dirty="0" err="1">
                <a:latin typeface="GOTHAM-BOOK" panose="02000504050000020004" pitchFamily="2" charset="0"/>
                <a:cs typeface="Arial" panose="020B0604020202020204" pitchFamily="34" charset="0"/>
              </a:rPr>
              <a:t>indefensión</a:t>
            </a:r>
            <a:r>
              <a:rPr lang="en-US" dirty="0">
                <a:latin typeface="GOTHAM-BOOK" panose="02000504050000020004" pitchFamily="2" charset="0"/>
                <a:cs typeface="Arial" panose="020B0604020202020204" pitchFamily="34" charset="0"/>
              </a:rPr>
              <a:t> ante un </a:t>
            </a:r>
            <a:r>
              <a:rPr lang="en-US" dirty="0" err="1">
                <a:latin typeface="GOTHAM-BOOK" panose="02000504050000020004" pitchFamily="2" charset="0"/>
                <a:cs typeface="Arial" panose="020B0604020202020204" pitchFamily="34" charset="0"/>
              </a:rPr>
              <a:t>trato</a:t>
            </a:r>
            <a:r>
              <a:rPr lang="en-US" dirty="0">
                <a:latin typeface="GOTHAM-BOOK" panose="02000504050000020004" pitchFamily="2" charset="0"/>
                <a:cs typeface="Arial" panose="020B0604020202020204" pitchFamily="34" charset="0"/>
              </a:rPr>
              <a:t> que el/la </a:t>
            </a:r>
            <a:r>
              <a:rPr lang="en-US" dirty="0" err="1">
                <a:latin typeface="GOTHAM-BOOK" panose="02000504050000020004" pitchFamily="2" charset="0"/>
                <a:cs typeface="Arial" panose="020B0604020202020204" pitchFamily="34" charset="0"/>
              </a:rPr>
              <a:t>trabajador</a:t>
            </a:r>
            <a:r>
              <a:rPr lang="en-US" dirty="0">
                <a:latin typeface="GOTHAM-BOOK" panose="02000504050000020004" pitchFamily="2" charset="0"/>
                <a:cs typeface="Arial" panose="020B0604020202020204" pitchFamily="34" charset="0"/>
              </a:rPr>
              <a:t>/a o </a:t>
            </a:r>
            <a:r>
              <a:rPr lang="en-US" dirty="0" err="1">
                <a:latin typeface="GOTHAM-BOOK" panose="02000504050000020004" pitchFamily="2" charset="0"/>
                <a:cs typeface="Arial" panose="020B0604020202020204" pitchFamily="34" charset="0"/>
              </a:rPr>
              <a:t>funcionario</a:t>
            </a:r>
            <a:r>
              <a:rPr lang="en-US" dirty="0">
                <a:latin typeface="GOTHAM-BOOK" panose="02000504050000020004" pitchFamily="2" charset="0"/>
                <a:cs typeface="Arial" panose="020B0604020202020204" pitchFamily="34" charset="0"/>
              </a:rPr>
              <a:t>/a </a:t>
            </a:r>
            <a:r>
              <a:rPr lang="en-US" dirty="0" err="1">
                <a:latin typeface="GOTHAM-BOOK" panose="02000504050000020004" pitchFamily="2" charset="0"/>
                <a:cs typeface="Arial" panose="020B0604020202020204" pitchFamily="34" charset="0"/>
              </a:rPr>
              <a:t>considera</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injusto</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por</a:t>
            </a:r>
            <a:r>
              <a:rPr lang="en-US" dirty="0">
                <a:latin typeface="GOTHAM-BOOK" panose="02000504050000020004" pitchFamily="2" charset="0"/>
                <a:cs typeface="Arial" panose="020B0604020202020204" pitchFamily="34" charset="0"/>
              </a:rPr>
              <a:t> parte de la </a:t>
            </a:r>
            <a:r>
              <a:rPr lang="en-US" dirty="0" err="1">
                <a:latin typeface="GOTHAM-BOOK" panose="02000504050000020004" pitchFamily="2" charset="0"/>
                <a:cs typeface="Arial" panose="020B0604020202020204" pitchFamily="34" charset="0"/>
              </a:rPr>
              <a:t>organización</a:t>
            </a:r>
            <a:r>
              <a:rPr lang="en-US" dirty="0">
                <a:latin typeface="GOTHAM-BOOK" panose="02000504050000020004" pitchFamily="2" charset="0"/>
                <a:cs typeface="Arial" panose="020B0604020202020204" pitchFamily="34" charset="0"/>
              </a:rPr>
              <a:t>. Se </a:t>
            </a:r>
            <a:r>
              <a:rPr lang="en-US" dirty="0" err="1">
                <a:latin typeface="GOTHAM-BOOK" panose="02000504050000020004" pitchFamily="2" charset="0"/>
                <a:cs typeface="Arial" panose="020B0604020202020204" pitchFamily="34" charset="0"/>
              </a:rPr>
              <a:t>puede</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entender</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también</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como</a:t>
            </a:r>
            <a:r>
              <a:rPr lang="en-US" dirty="0">
                <a:latin typeface="GOTHAM-BOOK" panose="02000504050000020004" pitchFamily="2" charset="0"/>
                <a:cs typeface="Arial" panose="020B0604020202020204" pitchFamily="34" charset="0"/>
              </a:rPr>
              <a:t> la </a:t>
            </a:r>
            <a:r>
              <a:rPr lang="en-US" dirty="0" err="1">
                <a:latin typeface="GOTHAM-BOOK" panose="02000504050000020004" pitchFamily="2" charset="0"/>
                <a:cs typeface="Arial" panose="020B0604020202020204" pitchFamily="34" charset="0"/>
              </a:rPr>
              <a:t>incapacidad</a:t>
            </a:r>
            <a:r>
              <a:rPr lang="en-US" dirty="0">
                <a:latin typeface="GOTHAM-BOOK" panose="02000504050000020004" pitchFamily="2" charset="0"/>
                <a:cs typeface="Arial" panose="020B0604020202020204" pitchFamily="34" charset="0"/>
              </a:rPr>
              <a:t> de </a:t>
            </a:r>
            <a:r>
              <a:rPr lang="en-US" dirty="0" err="1">
                <a:latin typeface="GOTHAM-BOOK" panose="02000504050000020004" pitchFamily="2" charset="0"/>
                <a:cs typeface="Arial" panose="020B0604020202020204" pitchFamily="34" charset="0"/>
              </a:rPr>
              <a:t>ejercer</a:t>
            </a:r>
            <a:r>
              <a:rPr lang="en-US" dirty="0">
                <a:latin typeface="GOTHAM-BOOK" panose="02000504050000020004" pitchFamily="2" charset="0"/>
                <a:cs typeface="Arial" panose="020B0604020202020204" pitchFamily="34" charset="0"/>
              </a:rPr>
              <a:t> derechos o de </a:t>
            </a:r>
            <a:r>
              <a:rPr lang="en-US" dirty="0" err="1">
                <a:latin typeface="GOTHAM-BOOK" panose="02000504050000020004" pitchFamily="2" charset="0"/>
                <a:cs typeface="Arial" panose="020B0604020202020204" pitchFamily="34" charset="0"/>
              </a:rPr>
              <a:t>resistir</a:t>
            </a:r>
            <a:r>
              <a:rPr lang="en-US" dirty="0">
                <a:latin typeface="GOTHAM-BOOK" panose="02000504050000020004" pitchFamily="2" charset="0"/>
                <a:cs typeface="Arial" panose="020B0604020202020204" pitchFamily="34" charset="0"/>
              </a:rPr>
              <a:t> la </a:t>
            </a:r>
            <a:r>
              <a:rPr lang="en-US" dirty="0" err="1">
                <a:latin typeface="GOTHAM-BOOK" panose="02000504050000020004" pitchFamily="2" charset="0"/>
                <a:cs typeface="Arial" panose="020B0604020202020204" pitchFamily="34" charset="0"/>
              </a:rPr>
              <a:t>disciplina</a:t>
            </a:r>
            <a:r>
              <a:rPr lang="en-US" dirty="0">
                <a:latin typeface="GOTHAM-BOOK" panose="02000504050000020004" pitchFamily="2" charset="0"/>
                <a:cs typeface="Arial" panose="020B0604020202020204" pitchFamily="34" charset="0"/>
              </a:rPr>
              <a:t> que </a:t>
            </a:r>
            <a:r>
              <a:rPr lang="en-US" dirty="0" err="1">
                <a:latin typeface="GOTHAM-BOOK" panose="02000504050000020004" pitchFamily="2" charset="0"/>
                <a:cs typeface="Arial" panose="020B0604020202020204" pitchFamily="34" charset="0"/>
              </a:rPr>
              <a:t>impone</a:t>
            </a:r>
            <a:r>
              <a:rPr lang="en-US" dirty="0">
                <a:latin typeface="GOTHAM-BOOK" panose="02000504050000020004" pitchFamily="2" charset="0"/>
                <a:cs typeface="Arial" panose="020B0604020202020204" pitchFamily="34" charset="0"/>
              </a:rPr>
              <a:t> la </a:t>
            </a:r>
            <a:r>
              <a:rPr lang="en-US" dirty="0" err="1">
                <a:latin typeface="GOTHAM-BOOK" panose="02000504050000020004" pitchFamily="2" charset="0"/>
                <a:cs typeface="Arial" panose="020B0604020202020204" pitchFamily="34" charset="0"/>
              </a:rPr>
              <a:t>relación</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laboral</a:t>
            </a:r>
            <a:r>
              <a:rPr lang="en-US" dirty="0">
                <a:latin typeface="GOTHAM-BOOK" panose="02000504050000020004" pitchFamily="2" charset="0"/>
                <a:cs typeface="Arial" panose="020B0604020202020204" pitchFamily="34" charset="0"/>
              </a:rPr>
              <a:t>.</a:t>
            </a:r>
          </a:p>
        </p:txBody>
      </p:sp>
      <p:sp>
        <p:nvSpPr>
          <p:cNvPr id="7" name="1 Título"/>
          <p:cNvSpPr txBox="1">
            <a:spLocks/>
          </p:cNvSpPr>
          <p:nvPr/>
        </p:nvSpPr>
        <p:spPr>
          <a:xfrm>
            <a:off x="1068594" y="47963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1"/>
                </a:solidFill>
                <a:latin typeface="Arial" pitchFamily="34" charset="0"/>
                <a:ea typeface="+mj-ea"/>
                <a:cs typeface="Arial" pitchFamily="34" charset="0"/>
              </a:defRPr>
            </a:lvl1pPr>
          </a:lstStyle>
          <a:p>
            <a:pPr algn="l"/>
            <a:r>
              <a:rPr lang="es-CL" sz="2800" dirty="0">
                <a:solidFill>
                  <a:srgbClr val="002060"/>
                </a:solidFill>
                <a:latin typeface="GOTHAM-BOOK" panose="02000504050000020004" pitchFamily="2" charset="0"/>
                <a:ea typeface="Verdana"/>
              </a:rPr>
              <a:t>Dimensión: Vulnerabilidad</a:t>
            </a:r>
          </a:p>
        </p:txBody>
      </p:sp>
      <p:pic>
        <p:nvPicPr>
          <p:cNvPr id="3" name="Imagen 2"/>
          <p:cNvPicPr>
            <a:picLocks noChangeAspect="1"/>
          </p:cNvPicPr>
          <p:nvPr/>
        </p:nvPicPr>
        <p:blipFill>
          <a:blip r:embed="rId2"/>
          <a:stretch>
            <a:fillRect/>
          </a:stretch>
        </p:blipFill>
        <p:spPr>
          <a:xfrm>
            <a:off x="7729239" y="2300177"/>
            <a:ext cx="2415221" cy="2416410"/>
          </a:xfrm>
          <a:prstGeom prst="rect">
            <a:avLst/>
          </a:prstGeom>
        </p:spPr>
      </p:pic>
    </p:spTree>
    <p:extLst>
      <p:ext uri="{BB962C8B-B14F-4D97-AF65-F5344CB8AC3E}">
        <p14:creationId xmlns:p14="http://schemas.microsoft.com/office/powerpoint/2010/main" val="232731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2721234" y="318326"/>
            <a:ext cx="6958873" cy="1519971"/>
          </a:xfrm>
          <a:prstGeom prst="rect">
            <a:avLst/>
          </a:prstGeom>
          <a:noFill/>
          <a:ln w="9525" algn="ctr">
            <a:noFill/>
            <a:miter lim="800000"/>
            <a:headEnd/>
            <a:tailEnd/>
          </a:ln>
        </p:spPr>
        <p:txBody>
          <a:bodyPr lIns="91440" tIns="45720" rIns="91440" bIns="45720" anchor="ctr"/>
          <a:lstStyle/>
          <a:p>
            <a:pPr algn="ctr"/>
            <a:endParaRPr lang="es-CL" sz="3200" b="1" dirty="0">
              <a:solidFill>
                <a:srgbClr val="376092"/>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BE95F415-544A-4B8E-CF6E-707E626CABE1}"/>
              </a:ext>
            </a:extLst>
          </p:cNvPr>
          <p:cNvSpPr txBox="1"/>
          <p:nvPr/>
        </p:nvSpPr>
        <p:spPr>
          <a:xfrm>
            <a:off x="1068594" y="2530055"/>
            <a:ext cx="596690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OTHAM-BOOK" panose="02000504050000020004" pitchFamily="2" charset="0"/>
                <a:cs typeface="Arial" panose="020B0604020202020204" pitchFamily="34" charset="0"/>
              </a:rPr>
              <a:t>La </a:t>
            </a:r>
            <a:r>
              <a:rPr lang="en-US" dirty="0" err="1">
                <a:latin typeface="GOTHAM-BOOK" panose="02000504050000020004" pitchFamily="2" charset="0"/>
                <a:cs typeface="Arial" panose="020B0604020202020204" pitchFamily="34" charset="0"/>
              </a:rPr>
              <a:t>violencia</a:t>
            </a:r>
            <a:r>
              <a:rPr lang="en-US" dirty="0">
                <a:latin typeface="GOTHAM-BOOK" panose="02000504050000020004" pitchFamily="2" charset="0"/>
                <a:cs typeface="Arial" panose="020B0604020202020204" pitchFamily="34" charset="0"/>
              </a:rPr>
              <a:t> y </a:t>
            </a:r>
            <a:r>
              <a:rPr lang="en-US" dirty="0" err="1">
                <a:latin typeface="GOTHAM-BOOK" panose="02000504050000020004" pitchFamily="2" charset="0"/>
                <a:cs typeface="Arial" panose="020B0604020202020204" pitchFamily="34" charset="0"/>
              </a:rPr>
              <a:t>el</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acoso</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en</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el</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trabajo</a:t>
            </a:r>
            <a:r>
              <a:rPr lang="en-US" dirty="0">
                <a:latin typeface="GOTHAM-BOOK" panose="02000504050000020004" pitchFamily="2" charset="0"/>
                <a:cs typeface="Arial" panose="020B0604020202020204" pitchFamily="34" charset="0"/>
              </a:rPr>
              <a:t> es la </a:t>
            </a:r>
            <a:r>
              <a:rPr lang="en-US" dirty="0" err="1">
                <a:latin typeface="GOTHAM-BOOK" panose="02000504050000020004" pitchFamily="2" charset="0"/>
                <a:cs typeface="Arial" panose="020B0604020202020204" pitchFamily="34" charset="0"/>
              </a:rPr>
              <a:t>exposición</a:t>
            </a:r>
            <a:r>
              <a:rPr lang="en-US" dirty="0">
                <a:latin typeface="GOTHAM-BOOK" panose="02000504050000020004" pitchFamily="2" charset="0"/>
                <a:cs typeface="Arial" panose="020B0604020202020204" pitchFamily="34" charset="0"/>
              </a:rPr>
              <a:t> a </a:t>
            </a:r>
            <a:r>
              <a:rPr lang="en-US" dirty="0" err="1">
                <a:latin typeface="GOTHAM-BOOK" panose="02000504050000020004" pitchFamily="2" charset="0"/>
                <a:cs typeface="Arial" panose="020B0604020202020204" pitchFamily="34" charset="0"/>
              </a:rPr>
              <a:t>conductas</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intimidatorias</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ofensivas</a:t>
            </a:r>
            <a:r>
              <a:rPr lang="en-US" dirty="0">
                <a:latin typeface="GOTHAM-BOOK" panose="02000504050000020004" pitchFamily="2" charset="0"/>
                <a:cs typeface="Arial" panose="020B0604020202020204" pitchFamily="34" charset="0"/>
              </a:rPr>
              <a:t> y no </a:t>
            </a:r>
            <a:r>
              <a:rPr lang="en-US" dirty="0" err="1">
                <a:latin typeface="GOTHAM-BOOK" panose="02000504050000020004" pitchFamily="2" charset="0"/>
                <a:cs typeface="Arial" panose="020B0604020202020204" pitchFamily="34" charset="0"/>
              </a:rPr>
              <a:t>deseadas</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por</a:t>
            </a:r>
            <a:r>
              <a:rPr lang="en-US" dirty="0">
                <a:latin typeface="GOTHAM-BOOK" panose="02000504050000020004" pitchFamily="2" charset="0"/>
                <a:cs typeface="Arial" panose="020B0604020202020204" pitchFamily="34" charset="0"/>
              </a:rPr>
              <a:t> las personas, que se </a:t>
            </a:r>
            <a:r>
              <a:rPr lang="en-US" dirty="0" err="1">
                <a:latin typeface="GOTHAM-BOOK" panose="02000504050000020004" pitchFamily="2" charset="0"/>
                <a:cs typeface="Arial" panose="020B0604020202020204" pitchFamily="34" charset="0"/>
              </a:rPr>
              <a:t>relacionan</a:t>
            </a:r>
            <a:r>
              <a:rPr lang="en-US" dirty="0">
                <a:latin typeface="GOTHAM-BOOK" panose="02000504050000020004" pitchFamily="2" charset="0"/>
                <a:cs typeface="Arial" panose="020B0604020202020204" pitchFamily="34" charset="0"/>
              </a:rPr>
              <a:t> con </a:t>
            </a:r>
            <a:r>
              <a:rPr lang="en-US" dirty="0" err="1">
                <a:latin typeface="GOTHAM-BOOK" panose="02000504050000020004" pitchFamily="2" charset="0"/>
                <a:cs typeface="Arial" panose="020B0604020202020204" pitchFamily="34" charset="0"/>
              </a:rPr>
              <a:t>características</a:t>
            </a:r>
            <a:r>
              <a:rPr lang="en-US" dirty="0">
                <a:latin typeface="GOTHAM-BOOK" panose="02000504050000020004" pitchFamily="2" charset="0"/>
                <a:cs typeface="Arial" panose="020B0604020202020204" pitchFamily="34" charset="0"/>
              </a:rPr>
              <a:t> de </a:t>
            </a:r>
            <a:r>
              <a:rPr lang="en-US" dirty="0" err="1">
                <a:latin typeface="GOTHAM-BOOK" panose="02000504050000020004" pitchFamily="2" charset="0"/>
                <a:cs typeface="Arial" panose="020B0604020202020204" pitchFamily="34" charset="0"/>
              </a:rPr>
              <a:t>quien</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sufre</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dicha</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conducta</a:t>
            </a:r>
            <a:r>
              <a:rPr lang="en-US" dirty="0">
                <a:latin typeface="GOTHAM-BOOK" panose="02000504050000020004" pitchFamily="2" charset="0"/>
                <a:cs typeface="Arial" panose="020B0604020202020204" pitchFamily="34" charset="0"/>
              </a:rPr>
              <a:t> tales </a:t>
            </a:r>
            <a:r>
              <a:rPr lang="en-US" dirty="0" err="1">
                <a:latin typeface="GOTHAM-BOOK" panose="02000504050000020004" pitchFamily="2" charset="0"/>
                <a:cs typeface="Arial" panose="020B0604020202020204" pitchFamily="34" charset="0"/>
              </a:rPr>
              <a:t>como</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su</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apariencia</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física</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género</a:t>
            </a:r>
            <a:r>
              <a:rPr lang="en-US" dirty="0">
                <a:latin typeface="GOTHAM-BOOK" panose="02000504050000020004" pitchFamily="2" charset="0"/>
                <a:cs typeface="Arial" panose="020B0604020202020204" pitchFamily="34" charset="0"/>
              </a:rPr>
              <a:t> u </a:t>
            </a:r>
            <a:r>
              <a:rPr lang="en-US" dirty="0" err="1">
                <a:latin typeface="GOTHAM-BOOK" panose="02000504050000020004" pitchFamily="2" charset="0"/>
                <a:cs typeface="Arial" panose="020B0604020202020204" pitchFamily="34" charset="0"/>
              </a:rPr>
              <a:t>orientación</a:t>
            </a:r>
            <a:r>
              <a:rPr lang="en-US" dirty="0">
                <a:latin typeface="GOTHAM-BOOK" panose="02000504050000020004" pitchFamily="2" charset="0"/>
                <a:cs typeface="Arial" panose="020B0604020202020204" pitchFamily="34" charset="0"/>
              </a:rPr>
              <a:t> sexual, </a:t>
            </a:r>
            <a:r>
              <a:rPr lang="en-US" dirty="0" err="1">
                <a:latin typeface="GOTHAM-BOOK" panose="02000504050000020004" pitchFamily="2" charset="0"/>
                <a:cs typeface="Arial" panose="020B0604020202020204" pitchFamily="34" charset="0"/>
              </a:rPr>
              <a:t>origen</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étnico</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nacionalidad</a:t>
            </a:r>
            <a:r>
              <a:rPr lang="en-US" dirty="0">
                <a:latin typeface="GOTHAM-BOOK" panose="02000504050000020004" pitchFamily="2" charset="0"/>
                <a:cs typeface="Arial" panose="020B0604020202020204" pitchFamily="34" charset="0"/>
              </a:rPr>
              <a:t>, </a:t>
            </a:r>
            <a:r>
              <a:rPr lang="en-US" dirty="0" err="1">
                <a:latin typeface="GOTHAM-BOOK" panose="02000504050000020004" pitchFamily="2" charset="0"/>
                <a:cs typeface="Arial" panose="020B0604020202020204" pitchFamily="34" charset="0"/>
              </a:rPr>
              <a:t>creencias</a:t>
            </a:r>
            <a:r>
              <a:rPr lang="en-US" dirty="0">
                <a:latin typeface="GOTHAM-BOOK" panose="02000504050000020004" pitchFamily="2" charset="0"/>
                <a:cs typeface="Arial" panose="020B0604020202020204" pitchFamily="34" charset="0"/>
              </a:rPr>
              <a:t>, etc.</a:t>
            </a:r>
            <a:endParaRPr lang="en-US" dirty="0" err="1">
              <a:latin typeface="GOTHAM-BOOK" panose="02000504050000020004" pitchFamily="2" charset="0"/>
              <a:cs typeface="Arial" panose="020B0604020202020204" pitchFamily="34" charset="0"/>
            </a:endParaRPr>
          </a:p>
        </p:txBody>
      </p:sp>
      <p:sp>
        <p:nvSpPr>
          <p:cNvPr id="6" name="1 Título"/>
          <p:cNvSpPr txBox="1">
            <a:spLocks/>
          </p:cNvSpPr>
          <p:nvPr/>
        </p:nvSpPr>
        <p:spPr>
          <a:xfrm>
            <a:off x="1068594" y="47963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1"/>
                </a:solidFill>
                <a:latin typeface="Arial" pitchFamily="34" charset="0"/>
                <a:ea typeface="+mj-ea"/>
                <a:cs typeface="Arial" pitchFamily="34" charset="0"/>
              </a:defRPr>
            </a:lvl1pPr>
          </a:lstStyle>
          <a:p>
            <a:pPr algn="l"/>
            <a:r>
              <a:rPr lang="es-CL" sz="2800" dirty="0">
                <a:solidFill>
                  <a:srgbClr val="002060"/>
                </a:solidFill>
                <a:latin typeface="GOTHAM-BOOK" panose="02000504050000020004" pitchFamily="2" charset="0"/>
                <a:ea typeface="Verdana"/>
              </a:rPr>
              <a:t>Dimensión: Violencia y Acoso</a:t>
            </a:r>
          </a:p>
        </p:txBody>
      </p:sp>
      <p:pic>
        <p:nvPicPr>
          <p:cNvPr id="2" name="Imagen 1"/>
          <p:cNvPicPr>
            <a:picLocks noChangeAspect="1"/>
          </p:cNvPicPr>
          <p:nvPr/>
        </p:nvPicPr>
        <p:blipFill>
          <a:blip r:embed="rId2"/>
          <a:stretch>
            <a:fillRect/>
          </a:stretch>
        </p:blipFill>
        <p:spPr>
          <a:xfrm>
            <a:off x="7709121" y="2298625"/>
            <a:ext cx="2499885" cy="2501116"/>
          </a:xfrm>
          <a:prstGeom prst="rect">
            <a:avLst/>
          </a:prstGeom>
        </p:spPr>
      </p:pic>
    </p:spTree>
    <p:extLst>
      <p:ext uri="{BB962C8B-B14F-4D97-AF65-F5344CB8AC3E}">
        <p14:creationId xmlns:p14="http://schemas.microsoft.com/office/powerpoint/2010/main" val="295154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6"/>
          <p:cNvSpPr txBox="1">
            <a:spLocks noChangeArrowheads="1"/>
          </p:cNvSpPr>
          <p:nvPr/>
        </p:nvSpPr>
        <p:spPr bwMode="auto">
          <a:xfrm>
            <a:off x="4676977" y="2451370"/>
            <a:ext cx="5585818" cy="100781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r>
              <a:rPr lang="es-CL" sz="3600" b="1" dirty="0">
                <a:solidFill>
                  <a:srgbClr val="002060"/>
                </a:solidFill>
                <a:latin typeface="GOTHAM-BOOK" panose="02000504050000020004" pitchFamily="2" charset="0"/>
                <a:ea typeface="Verdana" panose="020B0604030504040204" pitchFamily="34" charset="0"/>
                <a:cs typeface="Arial" panose="020B0604020202020204" pitchFamily="34" charset="0"/>
              </a:rPr>
              <a:t>Procedimiento </a:t>
            </a:r>
          </a:p>
          <a:p>
            <a:r>
              <a:rPr lang="es-CL" sz="3600" b="1" dirty="0">
                <a:solidFill>
                  <a:srgbClr val="002060"/>
                </a:solidFill>
                <a:latin typeface="GOTHAM-BOOK" panose="02000504050000020004" pitchFamily="2" charset="0"/>
                <a:ea typeface="Verdana" panose="020B0604030504040204" pitchFamily="34" charset="0"/>
                <a:cs typeface="Arial" panose="020B0604020202020204" pitchFamily="34" charset="0"/>
              </a:rPr>
              <a:t>del Protocolo</a:t>
            </a:r>
          </a:p>
        </p:txBody>
      </p:sp>
      <p:sp>
        <p:nvSpPr>
          <p:cNvPr id="7" name="TextBox 6"/>
          <p:cNvSpPr txBox="1"/>
          <p:nvPr/>
        </p:nvSpPr>
        <p:spPr>
          <a:xfrm>
            <a:off x="3566893" y="2570558"/>
            <a:ext cx="2376264" cy="769441"/>
          </a:xfrm>
          <a:prstGeom prst="rect">
            <a:avLst/>
          </a:prstGeom>
          <a:noFill/>
        </p:spPr>
        <p:txBody>
          <a:bodyPr wrap="square" rtlCol="0">
            <a:spAutoFit/>
          </a:bodyPr>
          <a:lstStyle/>
          <a:p>
            <a:r>
              <a:rPr lang="en-US" sz="4400" b="1" dirty="0">
                <a:solidFill>
                  <a:schemeClr val="tx1">
                    <a:lumMod val="75000"/>
                    <a:lumOff val="25000"/>
                  </a:schemeClr>
                </a:solidFill>
                <a:latin typeface="GOTHAM-BOOK" panose="02000504050000020004" pitchFamily="2" charset="0"/>
                <a:cs typeface="Arial" panose="020B0604020202020204" pitchFamily="34" charset="0"/>
              </a:rPr>
              <a:t>4</a:t>
            </a:r>
          </a:p>
        </p:txBody>
      </p:sp>
      <p:cxnSp>
        <p:nvCxnSpPr>
          <p:cNvPr id="3" name="Conector recto 2"/>
          <p:cNvCxnSpPr/>
          <p:nvPr/>
        </p:nvCxnSpPr>
        <p:spPr>
          <a:xfrm>
            <a:off x="4399878" y="2332184"/>
            <a:ext cx="0" cy="118556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26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a:extLst>
              <a:ext uri="{FF2B5EF4-FFF2-40B4-BE49-F238E27FC236}">
                <a16:creationId xmlns:a16="http://schemas.microsoft.com/office/drawing/2014/main" id="{6C388447-A974-2478-CD4E-267811CFB9C8}"/>
              </a:ext>
            </a:extLst>
          </p:cNvPr>
          <p:cNvPicPr>
            <a:picLocks noChangeAspect="1"/>
          </p:cNvPicPr>
          <p:nvPr/>
        </p:nvPicPr>
        <p:blipFill rotWithShape="1">
          <a:blip r:embed="rId2"/>
          <a:srcRect t="4136"/>
          <a:stretch/>
        </p:blipFill>
        <p:spPr>
          <a:xfrm>
            <a:off x="4518201" y="720762"/>
            <a:ext cx="6926483" cy="2833978"/>
          </a:xfrm>
          <a:prstGeom prst="rect">
            <a:avLst/>
          </a:prstGeom>
        </p:spPr>
      </p:pic>
      <p:pic>
        <p:nvPicPr>
          <p:cNvPr id="12" name="Picture 12">
            <a:extLst>
              <a:ext uri="{FF2B5EF4-FFF2-40B4-BE49-F238E27FC236}">
                <a16:creationId xmlns:a16="http://schemas.microsoft.com/office/drawing/2014/main" id="{A79C5260-BB8B-2A08-B53F-87FF75DDA0FE}"/>
              </a:ext>
            </a:extLst>
          </p:cNvPr>
          <p:cNvPicPr>
            <a:picLocks noChangeAspect="1"/>
          </p:cNvPicPr>
          <p:nvPr/>
        </p:nvPicPr>
        <p:blipFill rotWithShape="1">
          <a:blip r:embed="rId3"/>
          <a:srcRect b="8032"/>
          <a:stretch/>
        </p:blipFill>
        <p:spPr>
          <a:xfrm>
            <a:off x="4518201" y="3537431"/>
            <a:ext cx="6926483" cy="2712762"/>
          </a:xfrm>
          <a:prstGeom prst="rect">
            <a:avLst/>
          </a:prstGeom>
        </p:spPr>
      </p:pic>
      <p:sp>
        <p:nvSpPr>
          <p:cNvPr id="2" name="Rectángulo 1"/>
          <p:cNvSpPr/>
          <p:nvPr/>
        </p:nvSpPr>
        <p:spPr>
          <a:xfrm>
            <a:off x="1224953" y="791590"/>
            <a:ext cx="2680073" cy="923330"/>
          </a:xfrm>
          <a:prstGeom prst="rect">
            <a:avLst/>
          </a:prstGeom>
        </p:spPr>
        <p:txBody>
          <a:bodyPr wrap="square">
            <a:spAutoFit/>
          </a:bodyPr>
          <a:lstStyle/>
          <a:p>
            <a:r>
              <a:rPr lang="es-CL" b="1" dirty="0">
                <a:solidFill>
                  <a:srgbClr val="002060"/>
                </a:solidFill>
                <a:latin typeface="GOTHAM-BOOK" panose="02000504050000020004" pitchFamily="2" charset="0"/>
                <a:ea typeface="Verdana" panose="020B0604030504040204" pitchFamily="34" charset="0"/>
                <a:cs typeface="Arial" panose="020B0604020202020204" pitchFamily="34" charset="0"/>
              </a:rPr>
              <a:t>FLUJOGRAMA MODELO DE VIGILANCIA</a:t>
            </a:r>
          </a:p>
        </p:txBody>
      </p:sp>
    </p:spTree>
    <p:extLst>
      <p:ext uri="{BB962C8B-B14F-4D97-AF65-F5344CB8AC3E}">
        <p14:creationId xmlns:p14="http://schemas.microsoft.com/office/powerpoint/2010/main" val="108604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D62084D-BCA2-3B9B-D468-182D4C89E998}"/>
              </a:ext>
            </a:extLst>
          </p:cNvPr>
          <p:cNvPicPr>
            <a:picLocks noChangeAspect="1"/>
          </p:cNvPicPr>
          <p:nvPr/>
        </p:nvPicPr>
        <p:blipFill>
          <a:blip r:embed="rId2"/>
          <a:stretch>
            <a:fillRect/>
          </a:stretch>
        </p:blipFill>
        <p:spPr>
          <a:xfrm>
            <a:off x="1850572" y="1326310"/>
            <a:ext cx="8543108" cy="3878811"/>
          </a:xfrm>
          <a:prstGeom prst="rect">
            <a:avLst/>
          </a:prstGeom>
        </p:spPr>
      </p:pic>
    </p:spTree>
    <p:extLst>
      <p:ext uri="{BB962C8B-B14F-4D97-AF65-F5344CB8AC3E}">
        <p14:creationId xmlns:p14="http://schemas.microsoft.com/office/powerpoint/2010/main" val="244857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6A98609C-EDA9-44CB-3365-ED02A2214913}"/>
              </a:ext>
            </a:extLst>
          </p:cNvPr>
          <p:cNvPicPr>
            <a:picLocks noChangeAspect="1"/>
          </p:cNvPicPr>
          <p:nvPr/>
        </p:nvPicPr>
        <p:blipFill>
          <a:blip r:embed="rId2"/>
          <a:stretch>
            <a:fillRect/>
          </a:stretch>
        </p:blipFill>
        <p:spPr>
          <a:xfrm>
            <a:off x="2910282" y="475977"/>
            <a:ext cx="6339979" cy="5885075"/>
          </a:xfrm>
          <a:prstGeom prst="rect">
            <a:avLst/>
          </a:prstGeom>
        </p:spPr>
      </p:pic>
    </p:spTree>
    <p:extLst>
      <p:ext uri="{BB962C8B-B14F-4D97-AF65-F5344CB8AC3E}">
        <p14:creationId xmlns:p14="http://schemas.microsoft.com/office/powerpoint/2010/main" val="93452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D9B68A51-B039-569A-31F4-3C6C34D40373}"/>
              </a:ext>
            </a:extLst>
          </p:cNvPr>
          <p:cNvPicPr>
            <a:picLocks noChangeAspect="1"/>
          </p:cNvPicPr>
          <p:nvPr/>
        </p:nvPicPr>
        <p:blipFill>
          <a:blip r:embed="rId2"/>
          <a:stretch>
            <a:fillRect/>
          </a:stretch>
        </p:blipFill>
        <p:spPr>
          <a:xfrm>
            <a:off x="3013166" y="472021"/>
            <a:ext cx="6113416" cy="5861709"/>
          </a:xfrm>
          <a:prstGeom prst="rect">
            <a:avLst/>
          </a:prstGeom>
        </p:spPr>
      </p:pic>
    </p:spTree>
    <p:extLst>
      <p:ext uri="{BB962C8B-B14F-4D97-AF65-F5344CB8AC3E}">
        <p14:creationId xmlns:p14="http://schemas.microsoft.com/office/powerpoint/2010/main" val="88426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6"/>
          <p:cNvSpPr txBox="1">
            <a:spLocks noChangeArrowheads="1"/>
          </p:cNvSpPr>
          <p:nvPr/>
        </p:nvSpPr>
        <p:spPr bwMode="auto">
          <a:xfrm>
            <a:off x="4676977" y="2421059"/>
            <a:ext cx="5585818" cy="100781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r>
              <a:rPr lang="es-CL" sz="3600" b="1" dirty="0">
                <a:solidFill>
                  <a:srgbClr val="002060"/>
                </a:solidFill>
                <a:latin typeface="GOTHAM-BOOK" panose="02000504050000020004" pitchFamily="2" charset="0"/>
                <a:ea typeface="Verdana" panose="020B0604030504040204" pitchFamily="34" charset="0"/>
                <a:cs typeface="Arial" panose="020B0604020202020204" pitchFamily="34" charset="0"/>
              </a:rPr>
              <a:t>Metodología </a:t>
            </a:r>
          </a:p>
          <a:p>
            <a:r>
              <a:rPr lang="es-CL" sz="3600" b="1" dirty="0" smtClean="0">
                <a:solidFill>
                  <a:srgbClr val="002060"/>
                </a:solidFill>
                <a:latin typeface="GOTHAM-BOOK" panose="02000504050000020004" pitchFamily="2" charset="0"/>
                <a:ea typeface="Verdana" panose="020B0604030504040204" pitchFamily="34" charset="0"/>
                <a:cs typeface="Arial" panose="020B0604020202020204" pitchFamily="34" charset="0"/>
              </a:rPr>
              <a:t>CEAL-SM/SUSESO</a:t>
            </a:r>
            <a:endParaRPr lang="es-CL" sz="3600" b="1" dirty="0">
              <a:solidFill>
                <a:srgbClr val="002060"/>
              </a:solidFill>
              <a:latin typeface="GOTHAM-BOOK" panose="02000504050000020004" pitchFamily="2" charset="0"/>
              <a:ea typeface="Verdana" panose="020B0604030504040204" pitchFamily="34" charset="0"/>
              <a:cs typeface="Arial" panose="020B0604020202020204" pitchFamily="34" charset="0"/>
            </a:endParaRPr>
          </a:p>
        </p:txBody>
      </p:sp>
      <p:sp>
        <p:nvSpPr>
          <p:cNvPr id="7" name="TextBox 6"/>
          <p:cNvSpPr txBox="1"/>
          <p:nvPr/>
        </p:nvSpPr>
        <p:spPr>
          <a:xfrm>
            <a:off x="3566893" y="2570558"/>
            <a:ext cx="2376264" cy="769441"/>
          </a:xfrm>
          <a:prstGeom prst="rect">
            <a:avLst/>
          </a:prstGeom>
          <a:noFill/>
        </p:spPr>
        <p:txBody>
          <a:bodyPr wrap="square" rtlCol="0">
            <a:spAutoFit/>
          </a:bodyPr>
          <a:lstStyle/>
          <a:p>
            <a:r>
              <a:rPr lang="en-US" sz="4400" b="1" dirty="0">
                <a:solidFill>
                  <a:schemeClr val="tx1">
                    <a:lumMod val="75000"/>
                    <a:lumOff val="25000"/>
                  </a:schemeClr>
                </a:solidFill>
                <a:latin typeface="GOTHAM-BOOK" panose="02000504050000020004" pitchFamily="2" charset="0"/>
                <a:cs typeface="Arial" panose="020B0604020202020204" pitchFamily="34" charset="0"/>
              </a:rPr>
              <a:t>5</a:t>
            </a:r>
          </a:p>
        </p:txBody>
      </p:sp>
      <p:cxnSp>
        <p:nvCxnSpPr>
          <p:cNvPr id="3" name="Conector recto 2"/>
          <p:cNvCxnSpPr/>
          <p:nvPr/>
        </p:nvCxnSpPr>
        <p:spPr>
          <a:xfrm>
            <a:off x="4399878" y="2332184"/>
            <a:ext cx="0" cy="118556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65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6">
            <a:extLst>
              <a:ext uri="{FF2B5EF4-FFF2-40B4-BE49-F238E27FC236}">
                <a16:creationId xmlns:a16="http://schemas.microsoft.com/office/drawing/2014/main" id="{99C2A92C-3D38-702D-7303-F96B42185322}"/>
              </a:ext>
            </a:extLst>
          </p:cNvPr>
          <p:cNvSpPr txBox="1"/>
          <p:nvPr/>
        </p:nvSpPr>
        <p:spPr>
          <a:xfrm>
            <a:off x="915438" y="568113"/>
            <a:ext cx="4059973" cy="830997"/>
          </a:xfrm>
          <a:prstGeom prst="rect">
            <a:avLst/>
          </a:prstGeom>
          <a:noFill/>
        </p:spPr>
        <p:txBody>
          <a:bodyPr wrap="square" lIns="91440" tIns="45720" rIns="91440" bIns="45720" rtlCol="0" anchor="t">
            <a:spAutoFit/>
          </a:bodyPr>
          <a:lstStyle/>
          <a:p>
            <a:r>
              <a:rPr lang="es-CL" sz="2400" b="1" dirty="0">
                <a:solidFill>
                  <a:srgbClr val="002060"/>
                </a:solidFill>
                <a:latin typeface="GOTHAM-BOOK" panose="02000504050000020004" pitchFamily="2" charset="0"/>
                <a:ea typeface="Verdana"/>
                <a:cs typeface="Arial" panose="020B0604020202020204" pitchFamily="34" charset="0"/>
              </a:rPr>
              <a:t>Metodología </a:t>
            </a:r>
          </a:p>
          <a:p>
            <a:r>
              <a:rPr lang="es-CL" sz="2400" b="1" dirty="0">
                <a:solidFill>
                  <a:srgbClr val="002060"/>
                </a:solidFill>
                <a:latin typeface="GOTHAM-BOOK" panose="02000504050000020004" pitchFamily="2" charset="0"/>
                <a:ea typeface="Verdana"/>
                <a:cs typeface="Arial" panose="020B0604020202020204" pitchFamily="34" charset="0"/>
              </a:rPr>
              <a:t>CEAL-SM/SUSESO</a:t>
            </a:r>
          </a:p>
        </p:txBody>
      </p:sp>
      <p:pic>
        <p:nvPicPr>
          <p:cNvPr id="4" name="Imagen 3">
            <a:extLst>
              <a:ext uri="{FF2B5EF4-FFF2-40B4-BE49-F238E27FC236}">
                <a16:creationId xmlns:a16="http://schemas.microsoft.com/office/drawing/2014/main" id="{3064D603-16C5-83B3-B605-579F928578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9" r="4100"/>
          <a:stretch/>
        </p:blipFill>
        <p:spPr>
          <a:xfrm>
            <a:off x="4003701" y="259008"/>
            <a:ext cx="7934179" cy="6339983"/>
          </a:xfrm>
          <a:prstGeom prst="rect">
            <a:avLst/>
          </a:prstGeom>
        </p:spPr>
      </p:pic>
    </p:spTree>
    <p:extLst>
      <p:ext uri="{BB962C8B-B14F-4D97-AF65-F5344CB8AC3E}">
        <p14:creationId xmlns:p14="http://schemas.microsoft.com/office/powerpoint/2010/main" val="2839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6"/>
          <p:cNvSpPr txBox="1">
            <a:spLocks noChangeArrowheads="1"/>
          </p:cNvSpPr>
          <p:nvPr/>
        </p:nvSpPr>
        <p:spPr bwMode="auto">
          <a:xfrm>
            <a:off x="4676977" y="2421059"/>
            <a:ext cx="5585818" cy="100781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r>
              <a:rPr lang="es-CL" sz="3600" b="1" dirty="0">
                <a:solidFill>
                  <a:srgbClr val="002060"/>
                </a:solidFill>
                <a:latin typeface="GOTHAM-BOOK" panose="02000504050000020004" pitchFamily="2" charset="0"/>
                <a:ea typeface="Verdana" panose="020B0604030504040204" pitchFamily="34" charset="0"/>
                <a:cs typeface="Arial" panose="020B0604020202020204" pitchFamily="34" charset="0"/>
              </a:rPr>
              <a:t>Comité de </a:t>
            </a:r>
          </a:p>
          <a:p>
            <a:r>
              <a:rPr lang="es-CL" sz="3600" b="1" dirty="0">
                <a:solidFill>
                  <a:srgbClr val="002060"/>
                </a:solidFill>
                <a:latin typeface="GOTHAM-BOOK" panose="02000504050000020004" pitchFamily="2" charset="0"/>
                <a:ea typeface="Verdana" panose="020B0604030504040204" pitchFamily="34" charset="0"/>
                <a:cs typeface="Arial" panose="020B0604020202020204" pitchFamily="34" charset="0"/>
              </a:rPr>
              <a:t>Aplicación (</a:t>
            </a:r>
            <a:r>
              <a:rPr lang="es-CL" sz="3600" b="1" dirty="0" err="1">
                <a:solidFill>
                  <a:srgbClr val="002060"/>
                </a:solidFill>
                <a:latin typeface="GOTHAM-BOOK" panose="02000504050000020004" pitchFamily="2" charset="0"/>
                <a:ea typeface="Verdana" panose="020B0604030504040204" pitchFamily="34" charset="0"/>
                <a:cs typeface="Arial" panose="020B0604020202020204" pitchFamily="34" charset="0"/>
              </a:rPr>
              <a:t>CdA</a:t>
            </a:r>
            <a:r>
              <a:rPr lang="es-CL" sz="3600" b="1" dirty="0">
                <a:solidFill>
                  <a:srgbClr val="002060"/>
                </a:solidFill>
                <a:latin typeface="GOTHAM-BOOK" panose="02000504050000020004" pitchFamily="2" charset="0"/>
                <a:ea typeface="Verdana" panose="020B0604030504040204" pitchFamily="34" charset="0"/>
                <a:cs typeface="Arial" panose="020B0604020202020204" pitchFamily="34" charset="0"/>
              </a:rPr>
              <a:t>)</a:t>
            </a:r>
          </a:p>
        </p:txBody>
      </p:sp>
      <p:sp>
        <p:nvSpPr>
          <p:cNvPr id="7" name="TextBox 6"/>
          <p:cNvSpPr txBox="1"/>
          <p:nvPr/>
        </p:nvSpPr>
        <p:spPr>
          <a:xfrm>
            <a:off x="3566893" y="2570558"/>
            <a:ext cx="2376264" cy="769441"/>
          </a:xfrm>
          <a:prstGeom prst="rect">
            <a:avLst/>
          </a:prstGeom>
          <a:noFill/>
        </p:spPr>
        <p:txBody>
          <a:bodyPr wrap="square" rtlCol="0">
            <a:spAutoFit/>
          </a:bodyPr>
          <a:lstStyle/>
          <a:p>
            <a:r>
              <a:rPr lang="en-US" sz="4400" b="1" dirty="0">
                <a:solidFill>
                  <a:schemeClr val="tx1">
                    <a:lumMod val="75000"/>
                    <a:lumOff val="25000"/>
                  </a:schemeClr>
                </a:solidFill>
                <a:latin typeface="GOTHAM-BOOK" panose="02000504050000020004" pitchFamily="2" charset="0"/>
                <a:cs typeface="Arial" panose="020B0604020202020204" pitchFamily="34" charset="0"/>
              </a:rPr>
              <a:t>1</a:t>
            </a:r>
          </a:p>
        </p:txBody>
      </p:sp>
      <p:cxnSp>
        <p:nvCxnSpPr>
          <p:cNvPr id="3" name="Conector recto 2"/>
          <p:cNvCxnSpPr/>
          <p:nvPr/>
        </p:nvCxnSpPr>
        <p:spPr>
          <a:xfrm>
            <a:off x="4399878" y="2332184"/>
            <a:ext cx="0" cy="118556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67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6"/>
          <p:cNvSpPr txBox="1">
            <a:spLocks noChangeArrowheads="1"/>
          </p:cNvSpPr>
          <p:nvPr/>
        </p:nvSpPr>
        <p:spPr bwMode="auto">
          <a:xfrm>
            <a:off x="4676977" y="2332184"/>
            <a:ext cx="5585818" cy="100781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r>
              <a:rPr lang="es-CL" sz="3600" b="1" dirty="0">
                <a:solidFill>
                  <a:srgbClr val="002060"/>
                </a:solidFill>
                <a:latin typeface="GOTHAM-BOOK" panose="02000504050000020004" pitchFamily="2" charset="0"/>
                <a:ea typeface="Verdana" panose="020B0604030504040204" pitchFamily="34" charset="0"/>
                <a:cs typeface="Arial" panose="020B0604020202020204" pitchFamily="34" charset="0"/>
              </a:rPr>
              <a:t>Factores Psicosociales en el Trabajo</a:t>
            </a:r>
          </a:p>
        </p:txBody>
      </p:sp>
      <p:sp>
        <p:nvSpPr>
          <p:cNvPr id="7" name="TextBox 6"/>
          <p:cNvSpPr txBox="1"/>
          <p:nvPr/>
        </p:nvSpPr>
        <p:spPr>
          <a:xfrm>
            <a:off x="3566893" y="2570558"/>
            <a:ext cx="2376264" cy="769441"/>
          </a:xfrm>
          <a:prstGeom prst="rect">
            <a:avLst/>
          </a:prstGeom>
          <a:noFill/>
        </p:spPr>
        <p:txBody>
          <a:bodyPr wrap="square" rtlCol="0">
            <a:spAutoFit/>
          </a:bodyPr>
          <a:lstStyle/>
          <a:p>
            <a:r>
              <a:rPr lang="en-US" sz="4400" b="1" dirty="0">
                <a:solidFill>
                  <a:schemeClr val="tx1">
                    <a:lumMod val="75000"/>
                    <a:lumOff val="25000"/>
                  </a:schemeClr>
                </a:solidFill>
                <a:latin typeface="GOTHAM-BOOK" panose="02000504050000020004" pitchFamily="2" charset="0"/>
                <a:cs typeface="Arial" panose="020B0604020202020204" pitchFamily="34" charset="0"/>
              </a:rPr>
              <a:t>1</a:t>
            </a:r>
          </a:p>
        </p:txBody>
      </p:sp>
      <p:cxnSp>
        <p:nvCxnSpPr>
          <p:cNvPr id="3" name="Conector recto 2"/>
          <p:cNvCxnSpPr/>
          <p:nvPr/>
        </p:nvCxnSpPr>
        <p:spPr>
          <a:xfrm>
            <a:off x="4399878" y="2332184"/>
            <a:ext cx="0" cy="118556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74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9736" y="1143612"/>
            <a:ext cx="5935589" cy="5714387"/>
          </a:xfrm>
          <a:prstGeom prst="rect">
            <a:avLst/>
          </a:prstGeom>
        </p:spPr>
      </p:pic>
      <p:sp>
        <p:nvSpPr>
          <p:cNvPr id="5" name="Rectangle 3"/>
          <p:cNvSpPr txBox="1">
            <a:spLocks noChangeArrowheads="1"/>
          </p:cNvSpPr>
          <p:nvPr/>
        </p:nvSpPr>
        <p:spPr bwMode="auto">
          <a:xfrm>
            <a:off x="843774" y="1369523"/>
            <a:ext cx="6062635" cy="4320480"/>
          </a:xfrm>
          <a:prstGeom prst="rect">
            <a:avLst/>
          </a:prstGeom>
          <a:noFill/>
          <a:ln algn="ctr">
            <a:miter lim="800000"/>
            <a:headEnd/>
            <a:tailEnd/>
          </a:ln>
        </p:spPr>
        <p:txBody>
          <a:bodyPr lIns="90000" tIns="46800" rIns="90000" bIns="46800" anchor="ctr"/>
          <a:lstStyle/>
          <a:p>
            <a:pPr marL="285750" indent="-285750" algn="just">
              <a:buClr>
                <a:schemeClr val="tx1">
                  <a:lumMod val="85000"/>
                  <a:lumOff val="15000"/>
                </a:schemeClr>
              </a:buClr>
              <a:buSzPct val="100000"/>
              <a:buFont typeface="Arial" panose="020B0604020202020204" pitchFamily="34" charset="0"/>
              <a:buChar char="•"/>
            </a:pPr>
            <a:r>
              <a:rPr lang="es-CL" sz="1600" dirty="0">
                <a:solidFill>
                  <a:schemeClr val="tx1">
                    <a:lumMod val="85000"/>
                    <a:lumOff val="15000"/>
                  </a:schemeClr>
                </a:solidFill>
                <a:latin typeface="GOTHAM-BOOK" panose="02000504050000020004" pitchFamily="2" charset="0"/>
                <a:ea typeface="Verdana" panose="020B0604030504040204" pitchFamily="34" charset="0"/>
                <a:cs typeface="Arial" panose="020B0604020202020204" pitchFamily="34" charset="0"/>
              </a:rPr>
              <a:t>Debe ser </a:t>
            </a:r>
            <a:r>
              <a:rPr lang="es-CL" sz="1600" b="1" dirty="0">
                <a:solidFill>
                  <a:schemeClr val="tx1">
                    <a:lumMod val="85000"/>
                    <a:lumOff val="15000"/>
                  </a:schemeClr>
                </a:solidFill>
                <a:latin typeface="GOTHAM-BOOK" panose="02000504050000020004" pitchFamily="2" charset="0"/>
                <a:ea typeface="Verdana" panose="020B0604030504040204" pitchFamily="34" charset="0"/>
                <a:cs typeface="Arial" panose="020B0604020202020204" pitchFamily="34" charset="0"/>
              </a:rPr>
              <a:t>PARITARIO, </a:t>
            </a:r>
            <a:r>
              <a:rPr lang="es-CL" sz="1600" dirty="0">
                <a:solidFill>
                  <a:schemeClr val="tx1">
                    <a:lumMod val="85000"/>
                    <a:lumOff val="15000"/>
                  </a:schemeClr>
                </a:solidFill>
                <a:latin typeface="GOTHAM-BOOK" panose="02000504050000020004" pitchFamily="2" charset="0"/>
                <a:ea typeface="Verdana" panose="020B0604030504040204" pitchFamily="34" charset="0"/>
                <a:cs typeface="Arial" panose="020B0604020202020204" pitchFamily="34" charset="0"/>
              </a:rPr>
              <a:t>además será el responsable de llevar a cabo todas las actividades relacionadas con la aplicación del instrumento. </a:t>
            </a:r>
            <a:endParaRPr lang="en-US" sz="1600" dirty="0">
              <a:solidFill>
                <a:schemeClr val="tx1">
                  <a:lumMod val="85000"/>
                  <a:lumOff val="15000"/>
                </a:schemeClr>
              </a:solidFill>
              <a:latin typeface="GOTHAM-BOOK" panose="02000504050000020004" pitchFamily="2" charset="0"/>
              <a:cs typeface="Arial" panose="020B0604020202020204" pitchFamily="34" charset="0"/>
            </a:endParaRPr>
          </a:p>
          <a:p>
            <a:pPr marL="285750" indent="-285750" algn="just">
              <a:buClr>
                <a:schemeClr val="tx1">
                  <a:lumMod val="85000"/>
                  <a:lumOff val="15000"/>
                </a:schemeClr>
              </a:buClr>
              <a:buSzPct val="100000"/>
              <a:buFont typeface="Arial" panose="020B0604020202020204" pitchFamily="34" charset="0"/>
              <a:buChar char="•"/>
            </a:pPr>
            <a:endParaRPr lang="es-CL" sz="1600" dirty="0">
              <a:solidFill>
                <a:schemeClr val="tx1">
                  <a:lumMod val="85000"/>
                  <a:lumOff val="15000"/>
                </a:schemeClr>
              </a:solidFill>
              <a:latin typeface="GOTHAM-BOOK" panose="02000504050000020004" pitchFamily="2" charset="0"/>
              <a:ea typeface="Verdana" panose="020B0604030504040204" pitchFamily="34" charset="0"/>
              <a:cs typeface="Arial" panose="020B0604020202020204" pitchFamily="34" charset="0"/>
            </a:endParaRPr>
          </a:p>
          <a:p>
            <a:pPr marL="285750" indent="-285750" algn="just">
              <a:buClr>
                <a:schemeClr val="tx1">
                  <a:lumMod val="85000"/>
                  <a:lumOff val="15000"/>
                </a:schemeClr>
              </a:buClr>
              <a:buSzPct val="100000"/>
              <a:buFont typeface="Arial" panose="020B0604020202020204" pitchFamily="34" charset="0"/>
              <a:buChar char="•"/>
            </a:pPr>
            <a:r>
              <a:rPr lang="es-CL" sz="1600" dirty="0">
                <a:solidFill>
                  <a:schemeClr val="tx1">
                    <a:lumMod val="85000"/>
                    <a:lumOff val="15000"/>
                  </a:schemeClr>
                </a:solidFill>
                <a:latin typeface="GOTHAM-BOOK" panose="02000504050000020004" pitchFamily="2" charset="0"/>
                <a:ea typeface="Verdana"/>
                <a:cs typeface="Arial" panose="020B0604020202020204" pitchFamily="34" charset="0"/>
              </a:rPr>
              <a:t>La autoridad exige que en las reuniones del CdA debe </a:t>
            </a:r>
            <a:r>
              <a:rPr lang="es-CL" sz="1600" b="1" dirty="0">
                <a:solidFill>
                  <a:schemeClr val="tx1">
                    <a:lumMod val="85000"/>
                    <a:lumOff val="15000"/>
                  </a:schemeClr>
                </a:solidFill>
                <a:latin typeface="GOTHAM-BOOK" panose="02000504050000020004" pitchFamily="2" charset="0"/>
                <a:ea typeface="Verdana"/>
                <a:cs typeface="Arial" panose="020B0604020202020204" pitchFamily="34" charset="0"/>
              </a:rPr>
              <a:t>participar más del 50% </a:t>
            </a:r>
            <a:r>
              <a:rPr lang="es-CL" sz="1600" dirty="0">
                <a:solidFill>
                  <a:schemeClr val="tx1">
                    <a:lumMod val="85000"/>
                    <a:lumOff val="15000"/>
                  </a:schemeClr>
                </a:solidFill>
                <a:latin typeface="GOTHAM-BOOK" panose="02000504050000020004" pitchFamily="2" charset="0"/>
                <a:ea typeface="Verdana"/>
                <a:cs typeface="Arial" panose="020B0604020202020204" pitchFamily="34" charset="0"/>
              </a:rPr>
              <a:t>de los integrantes de forma paritaria. Donde debe existir un </a:t>
            </a:r>
            <a:r>
              <a:rPr lang="es-CL" sz="1600" b="1" dirty="0">
                <a:solidFill>
                  <a:schemeClr val="tx1">
                    <a:lumMod val="85000"/>
                    <a:lumOff val="15000"/>
                  </a:schemeClr>
                </a:solidFill>
                <a:latin typeface="GOTHAM-BOOK" panose="02000504050000020004" pitchFamily="2" charset="0"/>
                <a:ea typeface="Verdana"/>
                <a:cs typeface="Arial" panose="020B0604020202020204" pitchFamily="34" charset="0"/>
              </a:rPr>
              <a:t>Secretario Ejecutivo</a:t>
            </a:r>
            <a:r>
              <a:rPr lang="es-CL" sz="1600" dirty="0">
                <a:solidFill>
                  <a:schemeClr val="tx1">
                    <a:lumMod val="85000"/>
                    <a:lumOff val="15000"/>
                  </a:schemeClr>
                </a:solidFill>
                <a:latin typeface="GOTHAM-BOOK" panose="02000504050000020004" pitchFamily="2" charset="0"/>
                <a:ea typeface="Verdana"/>
                <a:cs typeface="Arial" panose="020B0604020202020204" pitchFamily="34" charset="0"/>
              </a:rPr>
              <a:t>, que se encarga de convocar a reuniones, llevar Bitácora del proceso (registro de todas las acciones), y el control interno de las medidas.</a:t>
            </a:r>
          </a:p>
          <a:p>
            <a:pPr marL="285750" lvl="0" indent="-285750">
              <a:buClr>
                <a:schemeClr val="tx1">
                  <a:lumMod val="85000"/>
                  <a:lumOff val="15000"/>
                </a:schemeClr>
              </a:buClr>
              <a:buSzPct val="100000"/>
              <a:buFont typeface="Arial" panose="020B0604020202020204" pitchFamily="34" charset="0"/>
              <a:buChar char="•"/>
            </a:pPr>
            <a:endParaRPr lang="en-US" sz="1600" b="1" kern="0" dirty="0">
              <a:solidFill>
                <a:schemeClr val="tx1">
                  <a:lumMod val="85000"/>
                  <a:lumOff val="15000"/>
                </a:schemeClr>
              </a:solidFill>
              <a:latin typeface="GOTHAM-BOOK" panose="02000504050000020004" pitchFamily="2" charset="0"/>
              <a:ea typeface="Verdana" panose="020B0604030504040204" pitchFamily="34" charset="0"/>
              <a:cs typeface="Arial" panose="020B0604020202020204" pitchFamily="34" charset="0"/>
            </a:endParaRPr>
          </a:p>
        </p:txBody>
      </p:sp>
      <p:sp>
        <p:nvSpPr>
          <p:cNvPr id="6" name="Rectangle 3"/>
          <p:cNvSpPr txBox="1">
            <a:spLocks noChangeArrowheads="1"/>
          </p:cNvSpPr>
          <p:nvPr/>
        </p:nvSpPr>
        <p:spPr bwMode="auto">
          <a:xfrm>
            <a:off x="1016765" y="478191"/>
            <a:ext cx="8208912" cy="1008112"/>
          </a:xfrm>
          <a:prstGeom prst="rect">
            <a:avLst/>
          </a:prstGeom>
          <a:noFill/>
          <a:ln algn="ctr">
            <a:miter lim="800000"/>
            <a:headEnd/>
            <a:tailEnd/>
          </a:ln>
        </p:spPr>
        <p:txBody>
          <a:bodyPr lIns="90000" tIns="46800" rIns="90000" bIns="46800" anchor="ctr"/>
          <a:lstStyle/>
          <a:p>
            <a:pPr>
              <a:defRPr/>
            </a:pPr>
            <a:r>
              <a:rPr lang="es-CL" sz="2800" b="1" kern="0" dirty="0">
                <a:solidFill>
                  <a:srgbClr val="002060"/>
                </a:solidFill>
                <a:latin typeface="GOTHAM-BOOK" panose="02000504050000020004" pitchFamily="2" charset="0"/>
                <a:ea typeface="Verdana" panose="020B0604030504040204" pitchFamily="34" charset="0"/>
                <a:cs typeface="Arial" panose="020B0604020202020204" pitchFamily="34" charset="0"/>
              </a:rPr>
              <a:t>Comité de Aplicación (CdA)</a:t>
            </a:r>
          </a:p>
        </p:txBody>
      </p:sp>
    </p:spTree>
    <p:extLst>
      <p:ext uri="{BB962C8B-B14F-4D97-AF65-F5344CB8AC3E}">
        <p14:creationId xmlns:p14="http://schemas.microsoft.com/office/powerpoint/2010/main" val="287230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p:cNvSpPr txBox="1"/>
          <p:nvPr/>
        </p:nvSpPr>
        <p:spPr>
          <a:xfrm>
            <a:off x="7963825" y="3003263"/>
            <a:ext cx="1936824" cy="523220"/>
          </a:xfrm>
          <a:prstGeom prst="rect">
            <a:avLst/>
          </a:prstGeom>
          <a:noFill/>
        </p:spPr>
        <p:txBody>
          <a:bodyPr wrap="square" lIns="91440" tIns="45720" rIns="91440" bIns="45720" rtlCol="0" anchor="t">
            <a:spAutoFit/>
          </a:bodyPr>
          <a:lstStyle/>
          <a:p>
            <a:pPr algn="ctr"/>
            <a:r>
              <a:rPr lang="es-ES" sz="1400" dirty="0">
                <a:latin typeface="GOTHAM-BOOK" panose="02000504050000020004" pitchFamily="2" charset="0"/>
                <a:ea typeface="Verdana"/>
                <a:cs typeface="Arial" panose="020B0604020202020204" pitchFamily="34" charset="0"/>
              </a:rPr>
              <a:t>Máximo 10 personas</a:t>
            </a:r>
          </a:p>
        </p:txBody>
      </p:sp>
      <p:sp>
        <p:nvSpPr>
          <p:cNvPr id="8" name="CuadroTexto 7"/>
          <p:cNvSpPr txBox="1"/>
          <p:nvPr/>
        </p:nvSpPr>
        <p:spPr>
          <a:xfrm>
            <a:off x="3297640" y="2983310"/>
            <a:ext cx="2145139" cy="307777"/>
          </a:xfrm>
          <a:prstGeom prst="rect">
            <a:avLst/>
          </a:prstGeom>
          <a:noFill/>
        </p:spPr>
        <p:txBody>
          <a:bodyPr wrap="none" lIns="91440" tIns="45720" rIns="91440" bIns="45720" rtlCol="0" anchor="t">
            <a:spAutoFit/>
          </a:bodyPr>
          <a:lstStyle/>
          <a:p>
            <a:r>
              <a:rPr lang="es-ES" sz="1400" dirty="0">
                <a:latin typeface="GOTHAM-BOOK" panose="02000504050000020004" pitchFamily="2" charset="0"/>
                <a:ea typeface="Verdana"/>
                <a:cs typeface="Arial" panose="020B0604020202020204" pitchFamily="34" charset="0"/>
              </a:rPr>
              <a:t>Mínimo de 4 personas</a:t>
            </a:r>
          </a:p>
        </p:txBody>
      </p:sp>
      <p:sp>
        <p:nvSpPr>
          <p:cNvPr id="22" name="CuadroTexto 21"/>
          <p:cNvSpPr txBox="1"/>
          <p:nvPr/>
        </p:nvSpPr>
        <p:spPr>
          <a:xfrm>
            <a:off x="1941002" y="3533713"/>
            <a:ext cx="3660856" cy="338554"/>
          </a:xfrm>
          <a:prstGeom prst="rect">
            <a:avLst/>
          </a:prstGeom>
          <a:solidFill>
            <a:srgbClr val="002060"/>
          </a:solidFill>
          <a:ln>
            <a:noFill/>
          </a:ln>
          <a:effectLst/>
        </p:spPr>
        <p:style>
          <a:lnRef idx="1">
            <a:schemeClr val="accent6"/>
          </a:lnRef>
          <a:fillRef idx="3">
            <a:schemeClr val="accent6"/>
          </a:fillRef>
          <a:effectRef idx="2">
            <a:schemeClr val="accent6"/>
          </a:effectRef>
          <a:fontRef idx="minor">
            <a:schemeClr val="lt1"/>
          </a:fontRef>
        </p:style>
        <p:txBody>
          <a:bodyPr wrap="square" lIns="91440" tIns="45720" rIns="91440" bIns="45720" rtlCol="0" anchor="t">
            <a:spAutoFit/>
          </a:bodyPr>
          <a:lstStyle/>
          <a:p>
            <a:pPr algn="ctr"/>
            <a:r>
              <a:rPr lang="es-ES" sz="1600" b="1" dirty="0">
                <a:solidFill>
                  <a:schemeClr val="bg1"/>
                </a:solidFill>
                <a:latin typeface="GOTHAM-BOOK" panose="02000504050000020004" pitchFamily="2" charset="0"/>
                <a:ea typeface="Verdana"/>
                <a:cs typeface="Arial" panose="020B0604020202020204" pitchFamily="34" charset="0"/>
              </a:rPr>
              <a:t>Representantes Trabajadores</a:t>
            </a:r>
          </a:p>
        </p:txBody>
      </p:sp>
      <p:sp>
        <p:nvSpPr>
          <p:cNvPr id="23" name="CuadroTexto 22"/>
          <p:cNvSpPr txBox="1"/>
          <p:nvPr/>
        </p:nvSpPr>
        <p:spPr>
          <a:xfrm>
            <a:off x="7228887" y="3545163"/>
            <a:ext cx="3406700" cy="338554"/>
          </a:xfrm>
          <a:prstGeom prst="rect">
            <a:avLst/>
          </a:prstGeom>
          <a:solidFill>
            <a:srgbClr val="C6D321"/>
          </a:solidFill>
          <a:ln>
            <a:noFill/>
          </a:ln>
          <a:effectLst/>
        </p:spPr>
        <p:style>
          <a:lnRef idx="1">
            <a:schemeClr val="accent3"/>
          </a:lnRef>
          <a:fillRef idx="3">
            <a:schemeClr val="accent3"/>
          </a:fillRef>
          <a:effectRef idx="2">
            <a:schemeClr val="accent3"/>
          </a:effectRef>
          <a:fontRef idx="minor">
            <a:schemeClr val="lt1"/>
          </a:fontRef>
        </p:style>
        <p:txBody>
          <a:bodyPr wrap="square" lIns="91440" tIns="45720" rIns="91440" bIns="45720" rtlCol="0" anchor="t">
            <a:spAutoFit/>
          </a:bodyPr>
          <a:lstStyle/>
          <a:p>
            <a:pPr algn="ctr"/>
            <a:r>
              <a:rPr lang="es-ES" sz="1600" b="1" dirty="0">
                <a:solidFill>
                  <a:schemeClr val="tx2">
                    <a:lumMod val="75000"/>
                  </a:schemeClr>
                </a:solidFill>
                <a:latin typeface="GOTHAM-BOOK" panose="02000504050000020004" pitchFamily="2" charset="0"/>
                <a:ea typeface="Verdana"/>
                <a:cs typeface="Arial" panose="020B0604020202020204" pitchFamily="34" charset="0"/>
              </a:rPr>
              <a:t>Representantes Empleador</a:t>
            </a:r>
          </a:p>
        </p:txBody>
      </p:sp>
      <p:sp>
        <p:nvSpPr>
          <p:cNvPr id="26" name="Rectángulo 25"/>
          <p:cNvSpPr/>
          <p:nvPr/>
        </p:nvSpPr>
        <p:spPr>
          <a:xfrm>
            <a:off x="1243123" y="5117770"/>
            <a:ext cx="2042702" cy="276999"/>
          </a:xfrm>
          <a:prstGeom prst="rect">
            <a:avLst/>
          </a:prstGeom>
        </p:spPr>
        <p:txBody>
          <a:bodyPr wrap="square" lIns="91440" tIns="45720" rIns="91440" bIns="45720" anchor="t">
            <a:spAutoFit/>
          </a:bodyPr>
          <a:lstStyle/>
          <a:p>
            <a:pPr algn="ctr"/>
            <a:r>
              <a:rPr lang="es-CL" sz="1200" b="1" dirty="0">
                <a:solidFill>
                  <a:srgbClr val="404040"/>
                </a:solidFill>
                <a:latin typeface="GOTHAM-BOOK" panose="02000504050000020004" pitchFamily="2" charset="0"/>
                <a:ea typeface="Verdana"/>
                <a:cs typeface="Arial" panose="020B0604020202020204" pitchFamily="34" charset="0"/>
              </a:rPr>
              <a:t>Representante CPHS</a:t>
            </a:r>
            <a:endParaRPr lang="es-ES" sz="1200" b="1" dirty="0">
              <a:solidFill>
                <a:srgbClr val="404040"/>
              </a:solidFill>
              <a:latin typeface="GOTHAM-BOOK" panose="02000504050000020004" pitchFamily="2" charset="0"/>
              <a:ea typeface="Verdana"/>
              <a:cs typeface="Arial" panose="020B0604020202020204" pitchFamily="34" charset="0"/>
            </a:endParaRPr>
          </a:p>
        </p:txBody>
      </p:sp>
      <p:sp>
        <p:nvSpPr>
          <p:cNvPr id="27" name="Rectángulo 26"/>
          <p:cNvSpPr/>
          <p:nvPr/>
        </p:nvSpPr>
        <p:spPr>
          <a:xfrm>
            <a:off x="3926541" y="5147663"/>
            <a:ext cx="2073796" cy="646331"/>
          </a:xfrm>
          <a:prstGeom prst="rect">
            <a:avLst/>
          </a:prstGeom>
        </p:spPr>
        <p:txBody>
          <a:bodyPr wrap="square" lIns="91440" tIns="45720" rIns="91440" bIns="45720" anchor="t">
            <a:spAutoFit/>
          </a:bodyPr>
          <a:lstStyle/>
          <a:p>
            <a:pPr algn="ctr"/>
            <a:r>
              <a:rPr lang="es-CL" sz="1200" b="1" dirty="0">
                <a:solidFill>
                  <a:srgbClr val="404040"/>
                </a:solidFill>
                <a:latin typeface="GOTHAM-BOOK" panose="02000504050000020004" pitchFamily="2" charset="0"/>
                <a:ea typeface="Verdana"/>
                <a:cs typeface="Arial" panose="020B0604020202020204" pitchFamily="34" charset="0"/>
              </a:rPr>
              <a:t>Representante </a:t>
            </a:r>
          </a:p>
          <a:p>
            <a:pPr algn="ctr"/>
            <a:r>
              <a:rPr lang="es-CL" sz="1200" b="1" dirty="0">
                <a:solidFill>
                  <a:srgbClr val="404040"/>
                </a:solidFill>
                <a:latin typeface="GOTHAM-BOOK" panose="02000504050000020004" pitchFamily="2" charset="0"/>
                <a:ea typeface="Verdana"/>
                <a:cs typeface="Arial" panose="020B0604020202020204" pitchFamily="34" charset="0"/>
              </a:rPr>
              <a:t>Sindicato / Agrupación Funcionarios</a:t>
            </a:r>
          </a:p>
        </p:txBody>
      </p:sp>
      <p:sp>
        <p:nvSpPr>
          <p:cNvPr id="30" name="Rectángulo 29"/>
          <p:cNvSpPr/>
          <p:nvPr/>
        </p:nvSpPr>
        <p:spPr>
          <a:xfrm>
            <a:off x="6949797" y="5225410"/>
            <a:ext cx="2316665" cy="276999"/>
          </a:xfrm>
          <a:prstGeom prst="rect">
            <a:avLst/>
          </a:prstGeom>
        </p:spPr>
        <p:txBody>
          <a:bodyPr wrap="square" lIns="91440" tIns="45720" rIns="91440" bIns="45720" anchor="t">
            <a:spAutoFit/>
          </a:bodyPr>
          <a:lstStyle/>
          <a:p>
            <a:pPr algn="ctr"/>
            <a:r>
              <a:rPr lang="es-CL" sz="1200" b="1" dirty="0" smtClean="0">
                <a:solidFill>
                  <a:srgbClr val="404040"/>
                </a:solidFill>
                <a:latin typeface="GOTHAM-BOOK" panose="02000504050000020004" pitchFamily="2" charset="0"/>
                <a:ea typeface="Verdana"/>
                <a:cs typeface="Arial" panose="020B0604020202020204" pitchFamily="34" charset="0"/>
              </a:rPr>
              <a:t>Quien el Empleador determine</a:t>
            </a:r>
            <a:endParaRPr lang="es-ES" sz="1200" b="1" dirty="0">
              <a:solidFill>
                <a:srgbClr val="404040"/>
              </a:solidFill>
              <a:latin typeface="GOTHAM-BOOK" panose="02000504050000020004" pitchFamily="2" charset="0"/>
              <a:ea typeface="Verdana"/>
              <a:cs typeface="Arial" panose="020B0604020202020204" pitchFamily="34" charset="0"/>
            </a:endParaRPr>
          </a:p>
        </p:txBody>
      </p:sp>
      <p:sp>
        <p:nvSpPr>
          <p:cNvPr id="31" name="Rectángulo 30"/>
          <p:cNvSpPr/>
          <p:nvPr/>
        </p:nvSpPr>
        <p:spPr>
          <a:xfrm>
            <a:off x="9396395" y="5173225"/>
            <a:ext cx="1540322" cy="461665"/>
          </a:xfrm>
          <a:prstGeom prst="rect">
            <a:avLst/>
          </a:prstGeom>
        </p:spPr>
        <p:txBody>
          <a:bodyPr wrap="square" lIns="91440" tIns="45720" rIns="91440" bIns="45720" anchor="t">
            <a:spAutoFit/>
          </a:bodyPr>
          <a:lstStyle/>
          <a:p>
            <a:pPr algn="ctr"/>
            <a:r>
              <a:rPr lang="es-CL" sz="1200" b="1" dirty="0">
                <a:solidFill>
                  <a:srgbClr val="404040"/>
                </a:solidFill>
                <a:latin typeface="GOTHAM-BOOK" panose="02000504050000020004" pitchFamily="2" charset="0"/>
                <a:ea typeface="Verdana"/>
                <a:cs typeface="Arial" panose="020B0604020202020204" pitchFamily="34" charset="0"/>
              </a:rPr>
              <a:t>Área Recursos Humanos </a:t>
            </a:r>
            <a:endParaRPr lang="es-ES" sz="1200" b="1">
              <a:solidFill>
                <a:srgbClr val="404040"/>
              </a:solidFill>
              <a:latin typeface="GOTHAM-BOOK" panose="02000504050000020004" pitchFamily="2" charset="0"/>
              <a:ea typeface="Verdana" panose="020B0604030504040204" pitchFamily="34" charset="0"/>
              <a:cs typeface="Arial" panose="020B0604020202020204" pitchFamily="34" charset="0"/>
            </a:endParaRPr>
          </a:p>
        </p:txBody>
      </p:sp>
      <p:sp>
        <p:nvSpPr>
          <p:cNvPr id="32" name="24 Rectángulo"/>
          <p:cNvSpPr/>
          <p:nvPr/>
        </p:nvSpPr>
        <p:spPr>
          <a:xfrm>
            <a:off x="954259" y="686204"/>
            <a:ext cx="9256541" cy="523220"/>
          </a:xfrm>
          <a:prstGeom prst="rect">
            <a:avLst/>
          </a:prstGeom>
        </p:spPr>
        <p:txBody>
          <a:bodyPr wrap="square" lIns="91440" tIns="45720" rIns="91440" bIns="45720" anchor="t">
            <a:spAutoFit/>
          </a:bodyPr>
          <a:lstStyle/>
          <a:p>
            <a:r>
              <a:rPr lang="es-CL" sz="2800" b="1" dirty="0">
                <a:solidFill>
                  <a:srgbClr val="002060"/>
                </a:solidFill>
                <a:latin typeface="GOTHAM-BOOK" panose="02000504050000020004" pitchFamily="2" charset="0"/>
                <a:ea typeface="Verdana"/>
                <a:cs typeface="Arial" panose="020B0604020202020204" pitchFamily="34" charset="0"/>
              </a:rPr>
              <a:t>Constitución Comité de Aplicación </a:t>
            </a:r>
            <a:r>
              <a:rPr lang="es-CL" sz="2800" b="1" dirty="0" err="1">
                <a:solidFill>
                  <a:srgbClr val="002060"/>
                </a:solidFill>
                <a:latin typeface="GOTHAM-BOOK" panose="02000504050000020004" pitchFamily="2" charset="0"/>
                <a:ea typeface="Verdana"/>
                <a:cs typeface="Arial" panose="020B0604020202020204" pitchFamily="34" charset="0"/>
              </a:rPr>
              <a:t>Cda</a:t>
            </a:r>
            <a:endParaRPr lang="es-CL" sz="2800" b="1" dirty="0">
              <a:solidFill>
                <a:srgbClr val="002060"/>
              </a:solidFill>
              <a:latin typeface="GOTHAM-BOOK" panose="02000504050000020004" pitchFamily="2" charset="0"/>
              <a:ea typeface="Verdana"/>
              <a:cs typeface="Arial" panose="020B0604020202020204" pitchFamily="34" charset="0"/>
            </a:endParaRPr>
          </a:p>
        </p:txBody>
      </p:sp>
      <p:pic>
        <p:nvPicPr>
          <p:cNvPr id="2" name="Imagen 1"/>
          <p:cNvPicPr>
            <a:picLocks noChangeAspect="1"/>
          </p:cNvPicPr>
          <p:nvPr/>
        </p:nvPicPr>
        <p:blipFill>
          <a:blip r:embed="rId3"/>
          <a:stretch>
            <a:fillRect/>
          </a:stretch>
        </p:blipFill>
        <p:spPr>
          <a:xfrm>
            <a:off x="5209305" y="1521900"/>
            <a:ext cx="2065504" cy="1320277"/>
          </a:xfrm>
          <a:prstGeom prst="rect">
            <a:avLst/>
          </a:prstGeom>
        </p:spPr>
      </p:pic>
      <p:pic>
        <p:nvPicPr>
          <p:cNvPr id="5" name="Imagen 4"/>
          <p:cNvPicPr>
            <a:picLocks noChangeAspect="1"/>
          </p:cNvPicPr>
          <p:nvPr/>
        </p:nvPicPr>
        <p:blipFill>
          <a:blip r:embed="rId4"/>
          <a:stretch>
            <a:fillRect/>
          </a:stretch>
        </p:blipFill>
        <p:spPr>
          <a:xfrm>
            <a:off x="1802317" y="4019446"/>
            <a:ext cx="768761" cy="1128217"/>
          </a:xfrm>
          <a:prstGeom prst="rect">
            <a:avLst/>
          </a:prstGeom>
        </p:spPr>
      </p:pic>
      <p:pic>
        <p:nvPicPr>
          <p:cNvPr id="6" name="Imagen 5"/>
          <p:cNvPicPr>
            <a:picLocks noChangeAspect="1"/>
          </p:cNvPicPr>
          <p:nvPr/>
        </p:nvPicPr>
        <p:blipFill>
          <a:blip r:embed="rId5"/>
          <a:stretch>
            <a:fillRect/>
          </a:stretch>
        </p:blipFill>
        <p:spPr>
          <a:xfrm>
            <a:off x="7754084" y="4138956"/>
            <a:ext cx="708089" cy="1027554"/>
          </a:xfrm>
          <a:prstGeom prst="rect">
            <a:avLst/>
          </a:prstGeom>
        </p:spPr>
      </p:pic>
      <p:pic>
        <p:nvPicPr>
          <p:cNvPr id="7" name="Imagen 6"/>
          <p:cNvPicPr>
            <a:picLocks noChangeAspect="1"/>
          </p:cNvPicPr>
          <p:nvPr/>
        </p:nvPicPr>
        <p:blipFill>
          <a:blip r:embed="rId6"/>
          <a:stretch>
            <a:fillRect/>
          </a:stretch>
        </p:blipFill>
        <p:spPr>
          <a:xfrm>
            <a:off x="4697855" y="4035305"/>
            <a:ext cx="683434" cy="1096497"/>
          </a:xfrm>
          <a:prstGeom prst="rect">
            <a:avLst/>
          </a:prstGeom>
        </p:spPr>
      </p:pic>
      <p:pic>
        <p:nvPicPr>
          <p:cNvPr id="33" name="Imagen 32"/>
          <p:cNvPicPr>
            <a:picLocks noChangeAspect="1"/>
          </p:cNvPicPr>
          <p:nvPr/>
        </p:nvPicPr>
        <p:blipFill>
          <a:blip r:embed="rId6"/>
          <a:stretch>
            <a:fillRect/>
          </a:stretch>
        </p:blipFill>
        <p:spPr>
          <a:xfrm>
            <a:off x="9743192" y="4035305"/>
            <a:ext cx="683434" cy="1096497"/>
          </a:xfrm>
          <a:prstGeom prst="rect">
            <a:avLst/>
          </a:prstGeom>
        </p:spPr>
      </p:pic>
      <p:cxnSp>
        <p:nvCxnSpPr>
          <p:cNvPr id="34" name="Conector recto 33"/>
          <p:cNvCxnSpPr/>
          <p:nvPr/>
        </p:nvCxnSpPr>
        <p:spPr>
          <a:xfrm>
            <a:off x="4351028" y="2450994"/>
            <a:ext cx="0" cy="50405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4351028" y="2955050"/>
            <a:ext cx="3775023"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flipV="1">
            <a:off x="8126051" y="2450994"/>
            <a:ext cx="0" cy="50405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90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17407" y="2280661"/>
            <a:ext cx="2383313" cy="523220"/>
          </a:xfrm>
          <a:prstGeom prst="rect">
            <a:avLst/>
          </a:prstGeom>
        </p:spPr>
        <p:txBody>
          <a:bodyPr wrap="square" lIns="91440" tIns="45720" rIns="91440" bIns="45720" anchor="t">
            <a:spAutoFit/>
          </a:bodyPr>
          <a:lstStyle/>
          <a:p>
            <a:pPr algn="ctr"/>
            <a:r>
              <a:rPr lang="es-CL" sz="1400" b="1" dirty="0">
                <a:solidFill>
                  <a:schemeClr val="tx1">
                    <a:lumMod val="75000"/>
                    <a:lumOff val="25000"/>
                  </a:schemeClr>
                </a:solidFill>
                <a:latin typeface="GOTHAM-BOOK" panose="02000504050000020004" pitchFamily="2" charset="0"/>
                <a:ea typeface="Verdana"/>
                <a:cs typeface="Arial" panose="020B0604020202020204" pitchFamily="34" charset="0"/>
              </a:rPr>
              <a:t>Representante de la dirección de la Empresa</a:t>
            </a:r>
          </a:p>
        </p:txBody>
      </p:sp>
      <p:sp>
        <p:nvSpPr>
          <p:cNvPr id="5" name="Rectángulo 4"/>
          <p:cNvSpPr/>
          <p:nvPr/>
        </p:nvSpPr>
        <p:spPr>
          <a:xfrm>
            <a:off x="9043561" y="2283830"/>
            <a:ext cx="1714927" cy="738664"/>
          </a:xfrm>
          <a:prstGeom prst="rect">
            <a:avLst/>
          </a:prstGeom>
        </p:spPr>
        <p:txBody>
          <a:bodyPr wrap="square" lIns="91440" tIns="45720" rIns="91440" bIns="45720" anchor="t">
            <a:spAutoFit/>
          </a:bodyPr>
          <a:lstStyle/>
          <a:p>
            <a:pPr algn="ctr"/>
            <a:r>
              <a:rPr lang="es-CL" sz="1400" b="1" dirty="0">
                <a:solidFill>
                  <a:schemeClr val="tx1">
                    <a:lumMod val="75000"/>
                    <a:lumOff val="25000"/>
                  </a:schemeClr>
                </a:solidFill>
                <a:latin typeface="GOTHAM-BOOK" panose="02000504050000020004" pitchFamily="2" charset="0"/>
                <a:ea typeface="Verdana"/>
                <a:cs typeface="Arial" panose="020B0604020202020204" pitchFamily="34" charset="0"/>
              </a:rPr>
              <a:t>Representante de los trabajadores</a:t>
            </a:r>
            <a:endParaRPr lang="es-ES" sz="1400" b="1">
              <a:solidFill>
                <a:schemeClr val="tx1">
                  <a:lumMod val="75000"/>
                  <a:lumOff val="25000"/>
                </a:schemeClr>
              </a:solidFill>
              <a:latin typeface="GOTHAM-BOOK" panose="02000504050000020004" pitchFamily="2" charset="0"/>
              <a:ea typeface="Verdana"/>
              <a:cs typeface="Arial" panose="020B0604020202020204" pitchFamily="34" charset="0"/>
            </a:endParaRPr>
          </a:p>
        </p:txBody>
      </p:sp>
      <p:cxnSp>
        <p:nvCxnSpPr>
          <p:cNvPr id="6" name="Conector recto 5"/>
          <p:cNvCxnSpPr/>
          <p:nvPr/>
        </p:nvCxnSpPr>
        <p:spPr>
          <a:xfrm>
            <a:off x="4125369" y="3372710"/>
            <a:ext cx="0" cy="50405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4125369" y="3876766"/>
            <a:ext cx="3775023"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flipV="1">
            <a:off x="7900392" y="3372710"/>
            <a:ext cx="0" cy="50405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2756104" y="4507553"/>
            <a:ext cx="1706390" cy="738664"/>
          </a:xfrm>
          <a:prstGeom prst="rect">
            <a:avLst/>
          </a:prstGeom>
        </p:spPr>
        <p:txBody>
          <a:bodyPr wrap="square" lIns="91440" tIns="45720" rIns="91440" bIns="45720" anchor="t">
            <a:spAutoFit/>
          </a:bodyPr>
          <a:lstStyle/>
          <a:p>
            <a:pPr algn="ctr"/>
            <a:r>
              <a:rPr lang="es-CL" sz="1400" b="1" dirty="0">
                <a:solidFill>
                  <a:schemeClr val="tx1">
                    <a:lumMod val="75000"/>
                    <a:lumOff val="25000"/>
                  </a:schemeClr>
                </a:solidFill>
                <a:latin typeface="GOTHAM-BOOK" panose="02000504050000020004" pitchFamily="2" charset="0"/>
                <a:ea typeface="Verdana"/>
                <a:cs typeface="Arial" panose="020B0604020202020204" pitchFamily="34" charset="0"/>
              </a:rPr>
              <a:t>Asesoría  del Prevencionista de Riesgos </a:t>
            </a:r>
            <a:endParaRPr lang="es-ES" sz="1400" b="1">
              <a:solidFill>
                <a:schemeClr val="tx1">
                  <a:lumMod val="75000"/>
                  <a:lumOff val="25000"/>
                </a:schemeClr>
              </a:solidFill>
              <a:latin typeface="GOTHAM-BOOK" panose="02000504050000020004" pitchFamily="2" charset="0"/>
              <a:ea typeface="Verdana" panose="020B0604030504040204" pitchFamily="34" charset="0"/>
              <a:cs typeface="Arial" panose="020B0604020202020204" pitchFamily="34" charset="0"/>
            </a:endParaRPr>
          </a:p>
        </p:txBody>
      </p:sp>
      <p:sp>
        <p:nvSpPr>
          <p:cNvPr id="10" name="Rectángulo 9"/>
          <p:cNvSpPr/>
          <p:nvPr/>
        </p:nvSpPr>
        <p:spPr>
          <a:xfrm>
            <a:off x="8217101" y="4561334"/>
            <a:ext cx="1769575" cy="738664"/>
          </a:xfrm>
          <a:prstGeom prst="rect">
            <a:avLst/>
          </a:prstGeom>
        </p:spPr>
        <p:txBody>
          <a:bodyPr wrap="square" lIns="91440" tIns="45720" rIns="91440" bIns="45720" anchor="t">
            <a:spAutoFit/>
          </a:bodyPr>
          <a:lstStyle/>
          <a:p>
            <a:r>
              <a:rPr lang="es-CL" sz="1400" b="1" dirty="0">
                <a:solidFill>
                  <a:schemeClr val="tx1">
                    <a:lumMod val="75000"/>
                    <a:lumOff val="25000"/>
                  </a:schemeClr>
                </a:solidFill>
                <a:latin typeface="GOTHAM-BOOK" panose="02000504050000020004" pitchFamily="2" charset="0"/>
                <a:ea typeface="Verdana"/>
                <a:cs typeface="Arial" panose="020B0604020202020204" pitchFamily="34" charset="0"/>
              </a:rPr>
              <a:t>Asistencia de su Organismo Administrador</a:t>
            </a:r>
            <a:endParaRPr lang="es-ES" sz="1400" b="1">
              <a:solidFill>
                <a:schemeClr val="tx1">
                  <a:lumMod val="75000"/>
                  <a:lumOff val="25000"/>
                </a:schemeClr>
              </a:solidFill>
              <a:latin typeface="GOTHAM-BOOK" panose="02000504050000020004" pitchFamily="2" charset="0"/>
              <a:ea typeface="Verdana"/>
              <a:cs typeface="Arial" panose="020B0604020202020204" pitchFamily="34" charset="0"/>
            </a:endParaRPr>
          </a:p>
        </p:txBody>
      </p:sp>
      <p:cxnSp>
        <p:nvCxnSpPr>
          <p:cNvPr id="13" name="Conector recto 12"/>
          <p:cNvCxnSpPr/>
          <p:nvPr/>
        </p:nvCxnSpPr>
        <p:spPr>
          <a:xfrm>
            <a:off x="6012880" y="3876766"/>
            <a:ext cx="0" cy="30733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8" name="24 Rectángulo"/>
          <p:cNvSpPr/>
          <p:nvPr/>
        </p:nvSpPr>
        <p:spPr>
          <a:xfrm>
            <a:off x="1002647" y="685799"/>
            <a:ext cx="9636677" cy="523220"/>
          </a:xfrm>
          <a:prstGeom prst="rect">
            <a:avLst/>
          </a:prstGeom>
        </p:spPr>
        <p:txBody>
          <a:bodyPr wrap="square" lIns="91440" tIns="45720" rIns="91440" bIns="45720" anchor="t">
            <a:spAutoFit/>
          </a:bodyPr>
          <a:lstStyle/>
          <a:p>
            <a:r>
              <a:rPr lang="es-CL" sz="2800" b="1" dirty="0">
                <a:solidFill>
                  <a:srgbClr val="002060"/>
                </a:solidFill>
                <a:latin typeface="GOTHAM-BOOK" panose="02000504050000020004" pitchFamily="2" charset="0"/>
                <a:ea typeface="Verdana"/>
                <a:cs typeface="Arial" panose="020B0604020202020204" pitchFamily="34" charset="0"/>
              </a:rPr>
              <a:t>Centros de Trabajo entre 10 y 25 trabajadores</a:t>
            </a:r>
          </a:p>
        </p:txBody>
      </p:sp>
      <p:pic>
        <p:nvPicPr>
          <p:cNvPr id="16" name="Imagen 15"/>
          <p:cNvPicPr>
            <a:picLocks noChangeAspect="1"/>
          </p:cNvPicPr>
          <p:nvPr/>
        </p:nvPicPr>
        <p:blipFill>
          <a:blip r:embed="rId3"/>
          <a:stretch>
            <a:fillRect/>
          </a:stretch>
        </p:blipFill>
        <p:spPr>
          <a:xfrm>
            <a:off x="3653813" y="1991771"/>
            <a:ext cx="708089" cy="1027554"/>
          </a:xfrm>
          <a:prstGeom prst="rect">
            <a:avLst/>
          </a:prstGeom>
        </p:spPr>
      </p:pic>
      <p:pic>
        <p:nvPicPr>
          <p:cNvPr id="17" name="Imagen 16"/>
          <p:cNvPicPr>
            <a:picLocks noChangeAspect="1"/>
          </p:cNvPicPr>
          <p:nvPr/>
        </p:nvPicPr>
        <p:blipFill>
          <a:blip r:embed="rId4"/>
          <a:stretch>
            <a:fillRect/>
          </a:stretch>
        </p:blipFill>
        <p:spPr>
          <a:xfrm>
            <a:off x="7741864" y="2051123"/>
            <a:ext cx="683434" cy="1096497"/>
          </a:xfrm>
          <a:prstGeom prst="rect">
            <a:avLst/>
          </a:prstGeom>
        </p:spPr>
      </p:pic>
      <p:pic>
        <p:nvPicPr>
          <p:cNvPr id="19" name="Imagen 18"/>
          <p:cNvPicPr>
            <a:picLocks noChangeAspect="1"/>
          </p:cNvPicPr>
          <p:nvPr/>
        </p:nvPicPr>
        <p:blipFill>
          <a:blip r:embed="rId5"/>
          <a:stretch>
            <a:fillRect/>
          </a:stretch>
        </p:blipFill>
        <p:spPr>
          <a:xfrm>
            <a:off x="4880066" y="4312776"/>
            <a:ext cx="768761" cy="1128217"/>
          </a:xfrm>
          <a:prstGeom prst="rect">
            <a:avLst/>
          </a:prstGeom>
        </p:spPr>
      </p:pic>
      <p:pic>
        <p:nvPicPr>
          <p:cNvPr id="4" name="Imagen 3"/>
          <p:cNvPicPr>
            <a:picLocks noChangeAspect="1"/>
          </p:cNvPicPr>
          <p:nvPr/>
        </p:nvPicPr>
        <p:blipFill>
          <a:blip r:embed="rId6"/>
          <a:stretch>
            <a:fillRect/>
          </a:stretch>
        </p:blipFill>
        <p:spPr>
          <a:xfrm>
            <a:off x="6578490" y="4378582"/>
            <a:ext cx="1055715" cy="1062411"/>
          </a:xfrm>
          <a:prstGeom prst="rect">
            <a:avLst/>
          </a:prstGeom>
        </p:spPr>
      </p:pic>
      <p:sp>
        <p:nvSpPr>
          <p:cNvPr id="20" name="CuadroTexto 19"/>
          <p:cNvSpPr txBox="1"/>
          <p:nvPr/>
        </p:nvSpPr>
        <p:spPr>
          <a:xfrm>
            <a:off x="5738881" y="2372017"/>
            <a:ext cx="616498" cy="677108"/>
          </a:xfrm>
          <a:prstGeom prst="rect">
            <a:avLst/>
          </a:prstGeom>
          <a:noFill/>
        </p:spPr>
        <p:txBody>
          <a:bodyPr wrap="square" rtlCol="0">
            <a:spAutoFit/>
          </a:bodyPr>
          <a:lstStyle/>
          <a:p>
            <a:r>
              <a:rPr lang="es-ES" sz="3800" b="1" dirty="0">
                <a:solidFill>
                  <a:srgbClr val="002060"/>
                </a:solidFill>
                <a:latin typeface="GOTHAM-BOOK" panose="02000504050000020004" pitchFamily="2"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90106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76269" y="2063051"/>
            <a:ext cx="6183929" cy="3046988"/>
          </a:xfrm>
          <a:prstGeom prst="rect">
            <a:avLst/>
          </a:prstGeom>
        </p:spPr>
        <p:txBody>
          <a:bodyPr wrap="square" lIns="91440" tIns="45720" rIns="91440" bIns="45720" anchor="t">
            <a:spAutoFit/>
          </a:bodyPr>
          <a:lstStyle/>
          <a:p>
            <a:pPr>
              <a:lnSpc>
                <a:spcPct val="150000"/>
              </a:lnSpc>
            </a:pPr>
            <a:r>
              <a:rPr lang="es-CL" sz="1600" dirty="0">
                <a:solidFill>
                  <a:schemeClr val="tx1">
                    <a:lumMod val="85000"/>
                    <a:lumOff val="15000"/>
                  </a:schemeClr>
                </a:solidFill>
                <a:latin typeface="GOTHAM-BOOK" panose="02000504050000020004" pitchFamily="2" charset="0"/>
                <a:ea typeface="Verdana"/>
                <a:cs typeface="Arial" panose="020B0604020202020204" pitchFamily="34" charset="0"/>
              </a:rPr>
              <a:t>Debe quedar en acta la descripción del proceso de elección del(los) representante(s) de cada parte; Trabajadores/as o Funcionarios/as y Empleador.</a:t>
            </a:r>
          </a:p>
          <a:p>
            <a:pPr>
              <a:lnSpc>
                <a:spcPct val="150000"/>
              </a:lnSpc>
            </a:pPr>
            <a:r>
              <a:rPr lang="es-CL" sz="1600" dirty="0">
                <a:solidFill>
                  <a:schemeClr val="tx1">
                    <a:lumMod val="85000"/>
                    <a:lumOff val="15000"/>
                  </a:schemeClr>
                </a:solidFill>
                <a:latin typeface="GOTHAM-BOOK" panose="02000504050000020004" pitchFamily="2" charset="0"/>
                <a:ea typeface="Verdana"/>
                <a:cs typeface="Arial" panose="020B0604020202020204" pitchFamily="34" charset="0"/>
              </a:rPr>
              <a:t>Debe contener:</a:t>
            </a:r>
          </a:p>
          <a:p>
            <a:pPr>
              <a:lnSpc>
                <a:spcPct val="150000"/>
              </a:lnSpc>
            </a:pPr>
            <a:endParaRPr lang="es-CL" sz="1600" dirty="0">
              <a:solidFill>
                <a:schemeClr val="tx1">
                  <a:lumMod val="85000"/>
                  <a:lumOff val="15000"/>
                </a:schemeClr>
              </a:solidFill>
              <a:latin typeface="GOTHAM-BOOK" panose="02000504050000020004" pitchFamily="2" charset="0"/>
              <a:ea typeface="Verdana"/>
              <a:cs typeface="Arial" panose="020B0604020202020204" pitchFamily="34" charset="0"/>
            </a:endParaRPr>
          </a:p>
          <a:p>
            <a:pPr marL="285750" indent="-285750">
              <a:lnSpc>
                <a:spcPct val="150000"/>
              </a:lnSpc>
              <a:buFont typeface="Arial" panose="020B0604020202020204" pitchFamily="34" charset="0"/>
              <a:buChar char="•"/>
            </a:pPr>
            <a:r>
              <a:rPr lang="es-CL" sz="1600" dirty="0">
                <a:solidFill>
                  <a:schemeClr val="tx1">
                    <a:lumMod val="85000"/>
                    <a:lumOff val="15000"/>
                  </a:schemeClr>
                </a:solidFill>
                <a:latin typeface="GOTHAM-BOOK" panose="02000504050000020004" pitchFamily="2" charset="0"/>
                <a:ea typeface="Verdana"/>
                <a:cs typeface="Arial" panose="020B0604020202020204" pitchFamily="34" charset="0"/>
              </a:rPr>
              <a:t>Fecha de constitución</a:t>
            </a:r>
          </a:p>
          <a:p>
            <a:pPr marL="285750" indent="-285750">
              <a:lnSpc>
                <a:spcPct val="150000"/>
              </a:lnSpc>
              <a:buFont typeface="Arial" panose="020B0604020202020204" pitchFamily="34" charset="0"/>
              <a:buChar char="•"/>
            </a:pPr>
            <a:r>
              <a:rPr lang="es-CL" sz="1600" dirty="0">
                <a:solidFill>
                  <a:schemeClr val="tx1">
                    <a:lumMod val="85000"/>
                    <a:lumOff val="15000"/>
                  </a:schemeClr>
                </a:solidFill>
                <a:latin typeface="GOTHAM-BOOK" panose="02000504050000020004" pitchFamily="2" charset="0"/>
                <a:ea typeface="Verdana"/>
                <a:cs typeface="Arial" panose="020B0604020202020204" pitchFamily="34" charset="0"/>
              </a:rPr>
              <a:t>Nombres, cargos y firma de integrantes.</a:t>
            </a:r>
          </a:p>
          <a:p>
            <a:pPr marL="285750" indent="-285750">
              <a:lnSpc>
                <a:spcPct val="150000"/>
              </a:lnSpc>
              <a:buFont typeface="Arial" panose="020B0604020202020204" pitchFamily="34" charset="0"/>
              <a:buChar char="•"/>
            </a:pPr>
            <a:r>
              <a:rPr lang="es-CL" sz="1600" dirty="0">
                <a:solidFill>
                  <a:schemeClr val="tx1">
                    <a:lumMod val="85000"/>
                    <a:lumOff val="15000"/>
                  </a:schemeClr>
                </a:solidFill>
                <a:latin typeface="GOTHAM-BOOK" panose="02000504050000020004" pitchFamily="2" charset="0"/>
                <a:ea typeface="Verdana"/>
                <a:cs typeface="Arial" panose="020B0604020202020204" pitchFamily="34" charset="0"/>
              </a:rPr>
              <a:t>Firma del representante legal de la empresa/institución</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3073" y="1313692"/>
            <a:ext cx="5758927" cy="5544308"/>
          </a:xfrm>
          <a:prstGeom prst="rect">
            <a:avLst/>
          </a:prstGeom>
        </p:spPr>
      </p:pic>
      <p:sp>
        <p:nvSpPr>
          <p:cNvPr id="12" name="24 Rectángulo"/>
          <p:cNvSpPr/>
          <p:nvPr/>
        </p:nvSpPr>
        <p:spPr>
          <a:xfrm>
            <a:off x="954259" y="686204"/>
            <a:ext cx="9256541" cy="523220"/>
          </a:xfrm>
          <a:prstGeom prst="rect">
            <a:avLst/>
          </a:prstGeom>
        </p:spPr>
        <p:txBody>
          <a:bodyPr wrap="square" lIns="91440" tIns="45720" rIns="91440" bIns="45720" anchor="t">
            <a:spAutoFit/>
          </a:bodyPr>
          <a:lstStyle/>
          <a:p>
            <a:r>
              <a:rPr lang="es-CL" sz="2800" b="1" dirty="0">
                <a:solidFill>
                  <a:srgbClr val="002060"/>
                </a:solidFill>
                <a:latin typeface="GOTHAM-BOOK" panose="02000504050000020004" pitchFamily="2" charset="0"/>
                <a:ea typeface="Verdana"/>
                <a:cs typeface="Arial" panose="020B0604020202020204" pitchFamily="34" charset="0"/>
              </a:rPr>
              <a:t>Constitución Comité de Aplicación </a:t>
            </a:r>
            <a:r>
              <a:rPr lang="es-CL" sz="2800" b="1" dirty="0" err="1">
                <a:solidFill>
                  <a:srgbClr val="002060"/>
                </a:solidFill>
                <a:latin typeface="GOTHAM-BOOK" panose="02000504050000020004" pitchFamily="2" charset="0"/>
                <a:ea typeface="Verdana"/>
                <a:cs typeface="Arial" panose="020B0604020202020204" pitchFamily="34" charset="0"/>
              </a:rPr>
              <a:t>Cda</a:t>
            </a:r>
            <a:endParaRPr lang="es-CL" sz="2800" b="1" dirty="0">
              <a:solidFill>
                <a:srgbClr val="002060"/>
              </a:solidFill>
              <a:latin typeface="GOTHAM-BOOK" panose="02000504050000020004" pitchFamily="2" charset="0"/>
              <a:ea typeface="Verdana"/>
              <a:cs typeface="Arial" panose="020B0604020202020204" pitchFamily="34" charset="0"/>
            </a:endParaRPr>
          </a:p>
        </p:txBody>
      </p:sp>
    </p:spTree>
    <p:extLst>
      <p:ext uri="{BB962C8B-B14F-4D97-AF65-F5344CB8AC3E}">
        <p14:creationId xmlns:p14="http://schemas.microsoft.com/office/powerpoint/2010/main" val="177896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34"/>
          <p:cNvGrpSpPr/>
          <p:nvPr/>
        </p:nvGrpSpPr>
        <p:grpSpPr>
          <a:xfrm>
            <a:off x="9182100" y="5126861"/>
            <a:ext cx="1333404" cy="465384"/>
            <a:chOff x="9267443" y="5755334"/>
            <a:chExt cx="2604259" cy="908937"/>
          </a:xfrm>
        </p:grpSpPr>
        <p:sp>
          <p:nvSpPr>
            <p:cNvPr id="11" name="Rectángulo 32"/>
            <p:cNvSpPr/>
            <p:nvPr/>
          </p:nvSpPr>
          <p:spPr>
            <a:xfrm>
              <a:off x="9355322" y="5755334"/>
              <a:ext cx="2516380" cy="908937"/>
            </a:xfrm>
            <a:prstGeom prst="rect">
              <a:avLst/>
            </a:prstGeom>
            <a:solidFill>
              <a:srgbClr val="FEFEFC"/>
            </a:solidFill>
            <a:ln>
              <a:solidFill>
                <a:srgbClr val="FEFE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350"/>
            </a:p>
          </p:txBody>
        </p:sp>
        <p:pic>
          <p:nvPicPr>
            <p:cNvPr id="12" name="Imagen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7443" y="5933811"/>
              <a:ext cx="2516380" cy="676384"/>
            </a:xfrm>
            <a:prstGeom prst="rect">
              <a:avLst/>
            </a:prstGeom>
          </p:spPr>
        </p:pic>
      </p:gr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8674" y="1002276"/>
            <a:ext cx="6082398" cy="5855724"/>
          </a:xfrm>
          <a:prstGeom prst="rect">
            <a:avLst/>
          </a:prstGeom>
        </p:spPr>
      </p:pic>
      <p:sp>
        <p:nvSpPr>
          <p:cNvPr id="2" name="Rectángulo 1"/>
          <p:cNvSpPr/>
          <p:nvPr/>
        </p:nvSpPr>
        <p:spPr>
          <a:xfrm>
            <a:off x="1166798" y="2208485"/>
            <a:ext cx="4863998" cy="2654573"/>
          </a:xfrm>
          <a:prstGeom prst="rect">
            <a:avLst/>
          </a:prstGeom>
        </p:spPr>
        <p:txBody>
          <a:bodyPr wrap="square" lIns="68580" tIns="34290" rIns="68580" bIns="34290" anchor="t">
            <a:spAutoFit/>
          </a:bodyPr>
          <a:lstStyle/>
          <a:p>
            <a:pPr>
              <a:defRPr/>
            </a:pPr>
            <a:r>
              <a:rPr lang="es-CL" sz="2100" dirty="0">
                <a:solidFill>
                  <a:schemeClr val="tx1">
                    <a:lumMod val="85000"/>
                    <a:lumOff val="15000"/>
                  </a:schemeClr>
                </a:solidFill>
                <a:latin typeface="GOTHAM-BOOK" panose="02000504050000020004" pitchFamily="2" charset="0"/>
                <a:ea typeface="Verdana"/>
                <a:cs typeface="Arial" panose="020B0604020202020204" pitchFamily="34" charset="0"/>
              </a:rPr>
              <a:t>El trabajo del Comité de Aplicación debe ser regular y permanente, dado que todo el proceso es circular.</a:t>
            </a:r>
          </a:p>
          <a:p>
            <a:pPr>
              <a:defRPr/>
            </a:pPr>
            <a:endParaRPr lang="es-CL" sz="2100" dirty="0">
              <a:solidFill>
                <a:schemeClr val="tx1">
                  <a:lumMod val="85000"/>
                  <a:lumOff val="15000"/>
                </a:schemeClr>
              </a:solidFill>
              <a:latin typeface="GOTHAM-BOOK" panose="02000504050000020004" pitchFamily="2" charset="0"/>
              <a:ea typeface="Verdana"/>
              <a:cs typeface="Arial" panose="020B0604020202020204" pitchFamily="34" charset="0"/>
            </a:endParaRPr>
          </a:p>
          <a:p>
            <a:pPr>
              <a:defRPr/>
            </a:pPr>
            <a:r>
              <a:rPr lang="es-CL" sz="2100" dirty="0">
                <a:solidFill>
                  <a:schemeClr val="tx1">
                    <a:lumMod val="85000"/>
                    <a:lumOff val="15000"/>
                  </a:schemeClr>
                </a:solidFill>
                <a:latin typeface="GOTHAM-BOOK" panose="02000504050000020004" pitchFamily="2" charset="0"/>
                <a:ea typeface="Verdana"/>
                <a:cs typeface="Arial" panose="020B0604020202020204" pitchFamily="34" charset="0"/>
              </a:rPr>
              <a:t>Al inicio de cada proceso, el comité de aplicación debe ser elegido, confirmado o actualizado. </a:t>
            </a:r>
            <a:endParaRPr lang="es-CL" sz="2100" dirty="0">
              <a:solidFill>
                <a:schemeClr val="tx1">
                  <a:lumMod val="85000"/>
                  <a:lumOff val="15000"/>
                </a:schemeClr>
              </a:solidFill>
              <a:latin typeface="GOTHAM-BOOK" panose="02000504050000020004" pitchFamily="2"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42097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2817998" y="1893992"/>
            <a:ext cx="2747874" cy="307777"/>
          </a:xfrm>
          <a:prstGeom prst="rect">
            <a:avLst/>
          </a:prstGeom>
          <a:noFill/>
        </p:spPr>
        <p:txBody>
          <a:bodyPr wrap="square" lIns="91440" tIns="45720" rIns="91440" bIns="45720" rtlCol="0" anchor="t">
            <a:spAutoFit/>
          </a:bodyPr>
          <a:lstStyle/>
          <a:p>
            <a:r>
              <a:rPr lang="es-ES" sz="1400" b="1" dirty="0">
                <a:solidFill>
                  <a:schemeClr val="tx1">
                    <a:lumMod val="85000"/>
                    <a:lumOff val="15000"/>
                  </a:schemeClr>
                </a:solidFill>
                <a:latin typeface="GOTHAM-BOOK" panose="02000504050000020004" pitchFamily="2" charset="0"/>
                <a:ea typeface="Verdana"/>
                <a:cs typeface="Arial" panose="020B0604020202020204" pitchFamily="34" charset="0"/>
              </a:rPr>
              <a:t>Definir cronograma/Gantt</a:t>
            </a:r>
          </a:p>
        </p:txBody>
      </p:sp>
      <p:sp>
        <p:nvSpPr>
          <p:cNvPr id="11" name="Rectángulo 10"/>
          <p:cNvSpPr/>
          <p:nvPr/>
        </p:nvSpPr>
        <p:spPr>
          <a:xfrm>
            <a:off x="2817998" y="3407519"/>
            <a:ext cx="936475" cy="307777"/>
          </a:xfrm>
          <a:prstGeom prst="rect">
            <a:avLst/>
          </a:prstGeom>
        </p:spPr>
        <p:txBody>
          <a:bodyPr wrap="none" lIns="91440" tIns="45720" rIns="91440" bIns="45720" anchor="t">
            <a:spAutoFit/>
          </a:bodyPr>
          <a:lstStyle/>
          <a:p>
            <a:r>
              <a:rPr lang="es-CL" sz="1400" b="1" dirty="0">
                <a:solidFill>
                  <a:schemeClr val="tx1">
                    <a:lumMod val="85000"/>
                    <a:lumOff val="15000"/>
                  </a:schemeClr>
                </a:solidFill>
                <a:latin typeface="GOTHAM-BOOK" panose="02000504050000020004" pitchFamily="2" charset="0"/>
                <a:ea typeface="Verdana"/>
                <a:cs typeface="Arial" panose="020B0604020202020204" pitchFamily="34" charset="0"/>
              </a:rPr>
              <a:t>Bitácora</a:t>
            </a:r>
            <a:endParaRPr lang="es-ES" sz="1400" b="1" dirty="0">
              <a:solidFill>
                <a:schemeClr val="tx1">
                  <a:lumMod val="85000"/>
                  <a:lumOff val="15000"/>
                </a:schemeClr>
              </a:solidFill>
              <a:latin typeface="GOTHAM-BOOK" panose="02000504050000020004" pitchFamily="2" charset="0"/>
              <a:ea typeface="Verdana"/>
              <a:cs typeface="Arial" panose="020B0604020202020204" pitchFamily="34" charset="0"/>
            </a:endParaRPr>
          </a:p>
        </p:txBody>
      </p:sp>
      <p:sp>
        <p:nvSpPr>
          <p:cNvPr id="12" name="Rectángulo 11"/>
          <p:cNvSpPr/>
          <p:nvPr/>
        </p:nvSpPr>
        <p:spPr>
          <a:xfrm>
            <a:off x="2817998" y="4659436"/>
            <a:ext cx="2376792" cy="523220"/>
          </a:xfrm>
          <a:prstGeom prst="rect">
            <a:avLst/>
          </a:prstGeom>
        </p:spPr>
        <p:txBody>
          <a:bodyPr wrap="square" lIns="91440" tIns="45720" rIns="91440" bIns="45720" anchor="t">
            <a:spAutoFit/>
          </a:bodyPr>
          <a:lstStyle/>
          <a:p>
            <a:r>
              <a:rPr lang="es-CL" sz="1400" b="1" dirty="0">
                <a:solidFill>
                  <a:schemeClr val="tx1">
                    <a:lumMod val="85000"/>
                    <a:lumOff val="15000"/>
                  </a:schemeClr>
                </a:solidFill>
                <a:latin typeface="GOTHAM-BOOK" panose="02000504050000020004" pitchFamily="2" charset="0"/>
                <a:ea typeface="Verdana"/>
                <a:cs typeface="Arial" panose="020B0604020202020204" pitchFamily="34" charset="0"/>
              </a:rPr>
              <a:t>Monitorear el proceso de aplicación</a:t>
            </a:r>
            <a:endParaRPr lang="es-CL" sz="1400" b="1" dirty="0">
              <a:solidFill>
                <a:schemeClr val="tx1">
                  <a:lumMod val="85000"/>
                  <a:lumOff val="15000"/>
                </a:schemeClr>
              </a:solidFill>
              <a:latin typeface="GOTHAM-BOOK" panose="02000504050000020004" pitchFamily="2" charset="0"/>
              <a:ea typeface="Verdana" panose="020B0604030504040204" pitchFamily="34" charset="0"/>
              <a:cs typeface="Arial" panose="020B0604020202020204" pitchFamily="34" charset="0"/>
            </a:endParaRPr>
          </a:p>
        </p:txBody>
      </p:sp>
      <p:sp>
        <p:nvSpPr>
          <p:cNvPr id="21" name="Rectángulo 20"/>
          <p:cNvSpPr/>
          <p:nvPr/>
        </p:nvSpPr>
        <p:spPr>
          <a:xfrm>
            <a:off x="8099368" y="3531067"/>
            <a:ext cx="3184462" cy="307777"/>
          </a:xfrm>
          <a:prstGeom prst="rect">
            <a:avLst/>
          </a:prstGeom>
        </p:spPr>
        <p:txBody>
          <a:bodyPr wrap="none" lIns="91440" tIns="45720" rIns="91440" bIns="45720" anchor="t">
            <a:spAutoFit/>
          </a:bodyPr>
          <a:lstStyle/>
          <a:p>
            <a:r>
              <a:rPr lang="es-CL" sz="1400" b="1" dirty="0">
                <a:solidFill>
                  <a:schemeClr val="tx1">
                    <a:lumMod val="85000"/>
                    <a:lumOff val="15000"/>
                  </a:schemeClr>
                </a:solidFill>
                <a:latin typeface="GOTHAM-BOOK" panose="02000504050000020004" pitchFamily="2" charset="0"/>
                <a:ea typeface="Verdana"/>
                <a:cs typeface="Arial" panose="020B0604020202020204" pitchFamily="34" charset="0"/>
              </a:rPr>
              <a:t>Definir formato Electrónico/papel</a:t>
            </a:r>
            <a:endParaRPr lang="es-ES" sz="1400" b="1" dirty="0">
              <a:solidFill>
                <a:schemeClr val="tx1">
                  <a:lumMod val="85000"/>
                  <a:lumOff val="15000"/>
                </a:schemeClr>
              </a:solidFill>
              <a:latin typeface="GOTHAM-BOOK" panose="02000504050000020004" pitchFamily="2" charset="0"/>
              <a:ea typeface="Verdana"/>
              <a:cs typeface="Arial" panose="020B0604020202020204" pitchFamily="34" charset="0"/>
            </a:endParaRPr>
          </a:p>
        </p:txBody>
      </p:sp>
      <p:sp>
        <p:nvSpPr>
          <p:cNvPr id="23" name="Rectángulo 22"/>
          <p:cNvSpPr/>
          <p:nvPr/>
        </p:nvSpPr>
        <p:spPr>
          <a:xfrm>
            <a:off x="8099368" y="1885845"/>
            <a:ext cx="2664296" cy="738664"/>
          </a:xfrm>
          <a:prstGeom prst="rect">
            <a:avLst/>
          </a:prstGeom>
        </p:spPr>
        <p:txBody>
          <a:bodyPr wrap="square" lIns="91440" tIns="45720" rIns="91440" bIns="45720" anchor="t">
            <a:spAutoFit/>
          </a:bodyPr>
          <a:lstStyle/>
          <a:p>
            <a:r>
              <a:rPr lang="es-ES" sz="1400" b="1" dirty="0">
                <a:solidFill>
                  <a:schemeClr val="tx1">
                    <a:lumMod val="85000"/>
                    <a:lumOff val="15000"/>
                  </a:schemeClr>
                </a:solidFill>
                <a:latin typeface="GOTHAM-BOOK" panose="02000504050000020004" pitchFamily="2" charset="0"/>
                <a:ea typeface="Verdana"/>
                <a:cs typeface="Arial" panose="020B0604020202020204" pitchFamily="34" charset="0"/>
              </a:rPr>
              <a:t>Determinar el período de aplicación del cuestionario CEAL-SM/SUSESO</a:t>
            </a:r>
          </a:p>
        </p:txBody>
      </p:sp>
      <p:sp>
        <p:nvSpPr>
          <p:cNvPr id="25" name="24 Rectángulo"/>
          <p:cNvSpPr/>
          <p:nvPr/>
        </p:nvSpPr>
        <p:spPr>
          <a:xfrm>
            <a:off x="913100" y="722088"/>
            <a:ext cx="10016196" cy="523220"/>
          </a:xfrm>
          <a:prstGeom prst="rect">
            <a:avLst/>
          </a:prstGeom>
        </p:spPr>
        <p:txBody>
          <a:bodyPr wrap="square" lIns="91440" tIns="45720" rIns="91440" bIns="45720" anchor="t">
            <a:spAutoFit/>
          </a:bodyPr>
          <a:lstStyle/>
          <a:p>
            <a:r>
              <a:rPr lang="es-CL" sz="2800" b="1" dirty="0">
                <a:solidFill>
                  <a:srgbClr val="002060"/>
                </a:solidFill>
                <a:latin typeface="GOTHAM-BOOK" panose="02000504050000020004" pitchFamily="2" charset="0"/>
                <a:ea typeface="Verdana"/>
                <a:cs typeface="Arial" panose="020B0604020202020204" pitchFamily="34" charset="0"/>
              </a:rPr>
              <a:t>Rol y Funciones del Comité de Aplicación CdA</a:t>
            </a:r>
          </a:p>
        </p:txBody>
      </p:sp>
      <p:pic>
        <p:nvPicPr>
          <p:cNvPr id="17" name="Imagen 16"/>
          <p:cNvPicPr>
            <a:picLocks noChangeAspect="1"/>
          </p:cNvPicPr>
          <p:nvPr/>
        </p:nvPicPr>
        <p:blipFill>
          <a:blip r:embed="rId3"/>
          <a:stretch>
            <a:fillRect/>
          </a:stretch>
        </p:blipFill>
        <p:spPr>
          <a:xfrm>
            <a:off x="1738581" y="1600236"/>
            <a:ext cx="935057" cy="941839"/>
          </a:xfrm>
          <a:prstGeom prst="rect">
            <a:avLst/>
          </a:prstGeom>
        </p:spPr>
      </p:pic>
      <p:pic>
        <p:nvPicPr>
          <p:cNvPr id="18" name="Imagen 17"/>
          <p:cNvPicPr>
            <a:picLocks noChangeAspect="1"/>
          </p:cNvPicPr>
          <p:nvPr/>
        </p:nvPicPr>
        <p:blipFill>
          <a:blip r:embed="rId4"/>
          <a:stretch>
            <a:fillRect/>
          </a:stretch>
        </p:blipFill>
        <p:spPr>
          <a:xfrm>
            <a:off x="1887932" y="3144357"/>
            <a:ext cx="858931" cy="859354"/>
          </a:xfrm>
          <a:prstGeom prst="rect">
            <a:avLst/>
          </a:prstGeom>
        </p:spPr>
      </p:pic>
      <p:pic>
        <p:nvPicPr>
          <p:cNvPr id="19" name="Imagen 18"/>
          <p:cNvPicPr>
            <a:picLocks noChangeAspect="1"/>
          </p:cNvPicPr>
          <p:nvPr/>
        </p:nvPicPr>
        <p:blipFill>
          <a:blip r:embed="rId5"/>
          <a:stretch>
            <a:fillRect/>
          </a:stretch>
        </p:blipFill>
        <p:spPr>
          <a:xfrm>
            <a:off x="1730793" y="4526101"/>
            <a:ext cx="1016070" cy="986315"/>
          </a:xfrm>
          <a:prstGeom prst="rect">
            <a:avLst/>
          </a:prstGeom>
        </p:spPr>
      </p:pic>
      <p:pic>
        <p:nvPicPr>
          <p:cNvPr id="24" name="Imagen 23"/>
          <p:cNvPicPr>
            <a:picLocks noChangeAspect="1"/>
          </p:cNvPicPr>
          <p:nvPr/>
        </p:nvPicPr>
        <p:blipFill>
          <a:blip r:embed="rId6"/>
          <a:stretch>
            <a:fillRect/>
          </a:stretch>
        </p:blipFill>
        <p:spPr>
          <a:xfrm>
            <a:off x="7057015" y="1689816"/>
            <a:ext cx="1042353" cy="841704"/>
          </a:xfrm>
          <a:prstGeom prst="rect">
            <a:avLst/>
          </a:prstGeom>
        </p:spPr>
      </p:pic>
      <p:pic>
        <p:nvPicPr>
          <p:cNvPr id="28" name="Imagen 27"/>
          <p:cNvPicPr>
            <a:picLocks noChangeAspect="1"/>
          </p:cNvPicPr>
          <p:nvPr/>
        </p:nvPicPr>
        <p:blipFill>
          <a:blip r:embed="rId7"/>
          <a:stretch>
            <a:fillRect/>
          </a:stretch>
        </p:blipFill>
        <p:spPr>
          <a:xfrm>
            <a:off x="6839975" y="2940874"/>
            <a:ext cx="1151396" cy="1151963"/>
          </a:xfrm>
          <a:prstGeom prst="rect">
            <a:avLst/>
          </a:prstGeom>
        </p:spPr>
      </p:pic>
    </p:spTree>
    <p:extLst>
      <p:ext uri="{BB962C8B-B14F-4D97-AF65-F5344CB8AC3E}">
        <p14:creationId xmlns:p14="http://schemas.microsoft.com/office/powerpoint/2010/main" val="16816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739589" y="2374338"/>
            <a:ext cx="2004533" cy="523220"/>
          </a:xfrm>
          <a:prstGeom prst="rect">
            <a:avLst/>
          </a:prstGeom>
        </p:spPr>
        <p:txBody>
          <a:bodyPr wrap="square" lIns="91440" tIns="45720" rIns="91440" bIns="45720" anchor="t">
            <a:spAutoFit/>
          </a:bodyPr>
          <a:lstStyle/>
          <a:p>
            <a:r>
              <a:rPr lang="es-CL" sz="1400" b="1" dirty="0">
                <a:solidFill>
                  <a:schemeClr val="tx1">
                    <a:lumMod val="85000"/>
                    <a:lumOff val="15000"/>
                  </a:schemeClr>
                </a:solidFill>
                <a:latin typeface="GOTHAM-BOOK" panose="02000504050000020004" pitchFamily="2" charset="0"/>
                <a:ea typeface="Verdana"/>
                <a:cs typeface="Arial" panose="020B0604020202020204" pitchFamily="34" charset="0"/>
              </a:rPr>
              <a:t>Definir las unidades de análisis</a:t>
            </a:r>
            <a:endParaRPr lang="es-ES" sz="1400" b="1" dirty="0">
              <a:solidFill>
                <a:schemeClr val="tx1">
                  <a:lumMod val="85000"/>
                  <a:lumOff val="15000"/>
                </a:schemeClr>
              </a:solidFill>
              <a:latin typeface="GOTHAM-BOOK" panose="02000504050000020004" pitchFamily="2" charset="0"/>
              <a:ea typeface="Verdana"/>
              <a:cs typeface="Arial" panose="020B0604020202020204" pitchFamily="34" charset="0"/>
            </a:endParaRPr>
          </a:p>
        </p:txBody>
      </p:sp>
      <p:sp>
        <p:nvSpPr>
          <p:cNvPr id="12" name="Rectángulo 11"/>
          <p:cNvSpPr/>
          <p:nvPr/>
        </p:nvSpPr>
        <p:spPr>
          <a:xfrm>
            <a:off x="7665007" y="4262841"/>
            <a:ext cx="3412689" cy="523220"/>
          </a:xfrm>
          <a:prstGeom prst="rect">
            <a:avLst/>
          </a:prstGeom>
        </p:spPr>
        <p:txBody>
          <a:bodyPr wrap="square" lIns="91440" tIns="45720" rIns="91440" bIns="45720" anchor="t">
            <a:spAutoFit/>
          </a:bodyPr>
          <a:lstStyle/>
          <a:p>
            <a:r>
              <a:rPr lang="es-CL" sz="1400" b="1" dirty="0">
                <a:solidFill>
                  <a:schemeClr val="tx1">
                    <a:lumMod val="85000"/>
                    <a:lumOff val="15000"/>
                  </a:schemeClr>
                </a:solidFill>
                <a:latin typeface="Arial" panose="020B0604020202020204" pitchFamily="34" charset="0"/>
                <a:ea typeface="Verdana"/>
                <a:cs typeface="Arial" panose="020B0604020202020204" pitchFamily="34" charset="0"/>
              </a:rPr>
              <a:t>Definir forma y contenido de la campaña de sensibilización</a:t>
            </a:r>
            <a:endParaRPr lang="es-ES" sz="1400" b="1" dirty="0">
              <a:solidFill>
                <a:schemeClr val="tx1">
                  <a:lumMod val="85000"/>
                  <a:lumOff val="15000"/>
                </a:schemeClr>
              </a:solidFill>
              <a:latin typeface="Arial" panose="020B0604020202020204" pitchFamily="34" charset="0"/>
              <a:ea typeface="Verdana"/>
              <a:cs typeface="Arial" panose="020B0604020202020204" pitchFamily="34" charset="0"/>
            </a:endParaRPr>
          </a:p>
        </p:txBody>
      </p:sp>
      <p:sp>
        <p:nvSpPr>
          <p:cNvPr id="13" name="Rectángulo 12"/>
          <p:cNvSpPr/>
          <p:nvPr/>
        </p:nvSpPr>
        <p:spPr>
          <a:xfrm>
            <a:off x="7665007" y="2266616"/>
            <a:ext cx="3131197" cy="738664"/>
          </a:xfrm>
          <a:prstGeom prst="rect">
            <a:avLst/>
          </a:prstGeom>
        </p:spPr>
        <p:txBody>
          <a:bodyPr wrap="square" lIns="91440" tIns="45720" rIns="91440" bIns="45720" anchor="t">
            <a:spAutoFit/>
          </a:bodyPr>
          <a:lstStyle/>
          <a:p>
            <a:r>
              <a:rPr lang="es-CL" sz="1400" b="1" dirty="0">
                <a:solidFill>
                  <a:schemeClr val="tx1">
                    <a:lumMod val="85000"/>
                    <a:lumOff val="15000"/>
                  </a:schemeClr>
                </a:solidFill>
                <a:latin typeface="GOTHAM-BOOK" panose="02000504050000020004" pitchFamily="2" charset="0"/>
                <a:ea typeface="Verdana"/>
                <a:cs typeface="Arial" panose="020B0604020202020204" pitchFamily="34" charset="0"/>
              </a:rPr>
              <a:t>Asegurar que la difusión y sensibilización llegue a todos los trabajadores</a:t>
            </a:r>
          </a:p>
        </p:txBody>
      </p:sp>
      <p:sp>
        <p:nvSpPr>
          <p:cNvPr id="14" name="Rectángulo 13"/>
          <p:cNvSpPr/>
          <p:nvPr/>
        </p:nvSpPr>
        <p:spPr>
          <a:xfrm>
            <a:off x="2739589" y="4233309"/>
            <a:ext cx="3041462" cy="738664"/>
          </a:xfrm>
          <a:prstGeom prst="rect">
            <a:avLst/>
          </a:prstGeom>
        </p:spPr>
        <p:txBody>
          <a:bodyPr wrap="square" lIns="91440" tIns="45720" rIns="91440" bIns="45720" anchor="t">
            <a:spAutoFit/>
          </a:bodyPr>
          <a:lstStyle/>
          <a:p>
            <a:r>
              <a:rPr lang="es-CL" sz="1400" b="1" dirty="0">
                <a:solidFill>
                  <a:schemeClr val="tx1">
                    <a:lumMod val="85000"/>
                    <a:lumOff val="15000"/>
                  </a:schemeClr>
                </a:solidFill>
                <a:latin typeface="GOTHAM-BOOK" panose="02000504050000020004" pitchFamily="2" charset="0"/>
                <a:ea typeface="Verdana"/>
                <a:cs typeface="Arial" panose="020B0604020202020204" pitchFamily="34" charset="0"/>
              </a:rPr>
              <a:t>Resguardar las condiciones de anonimato y confidencialidad que exige la metodología</a:t>
            </a:r>
            <a:endParaRPr lang="es-ES" sz="1400" b="1" dirty="0">
              <a:solidFill>
                <a:schemeClr val="tx1">
                  <a:lumMod val="85000"/>
                  <a:lumOff val="15000"/>
                </a:schemeClr>
              </a:solidFill>
              <a:latin typeface="GOTHAM-BOOK" panose="02000504050000020004" pitchFamily="2" charset="0"/>
              <a:ea typeface="Verdana"/>
              <a:cs typeface="Arial" panose="020B0604020202020204" pitchFamily="34" charset="0"/>
            </a:endParaRPr>
          </a:p>
        </p:txBody>
      </p:sp>
      <p:sp>
        <p:nvSpPr>
          <p:cNvPr id="29" name="24 Rectángulo"/>
          <p:cNvSpPr/>
          <p:nvPr/>
        </p:nvSpPr>
        <p:spPr>
          <a:xfrm>
            <a:off x="913100" y="722088"/>
            <a:ext cx="10016196" cy="523220"/>
          </a:xfrm>
          <a:prstGeom prst="rect">
            <a:avLst/>
          </a:prstGeom>
        </p:spPr>
        <p:txBody>
          <a:bodyPr wrap="square" lIns="91440" tIns="45720" rIns="91440" bIns="45720" anchor="t">
            <a:spAutoFit/>
          </a:bodyPr>
          <a:lstStyle/>
          <a:p>
            <a:r>
              <a:rPr lang="es-CL" sz="2800" b="1" dirty="0">
                <a:solidFill>
                  <a:srgbClr val="002060"/>
                </a:solidFill>
                <a:latin typeface="GOTHAM-BOOK" panose="02000504050000020004" pitchFamily="2" charset="0"/>
                <a:ea typeface="Verdana"/>
                <a:cs typeface="Arial" panose="020B0604020202020204" pitchFamily="34" charset="0"/>
              </a:rPr>
              <a:t>Rol y Funciones del Comité de Aplicación CdA</a:t>
            </a:r>
          </a:p>
        </p:txBody>
      </p:sp>
      <p:pic>
        <p:nvPicPr>
          <p:cNvPr id="22" name="Imagen 21"/>
          <p:cNvPicPr>
            <a:picLocks noChangeAspect="1"/>
          </p:cNvPicPr>
          <p:nvPr/>
        </p:nvPicPr>
        <p:blipFill>
          <a:blip r:embed="rId3"/>
          <a:stretch>
            <a:fillRect/>
          </a:stretch>
        </p:blipFill>
        <p:spPr>
          <a:xfrm>
            <a:off x="1389529" y="2107578"/>
            <a:ext cx="1223876" cy="1219223"/>
          </a:xfrm>
          <a:prstGeom prst="rect">
            <a:avLst/>
          </a:prstGeom>
        </p:spPr>
      </p:pic>
      <p:pic>
        <p:nvPicPr>
          <p:cNvPr id="23" name="Imagen 22"/>
          <p:cNvPicPr>
            <a:picLocks noChangeAspect="1"/>
          </p:cNvPicPr>
          <p:nvPr/>
        </p:nvPicPr>
        <p:blipFill>
          <a:blip r:embed="rId4"/>
          <a:stretch>
            <a:fillRect/>
          </a:stretch>
        </p:blipFill>
        <p:spPr>
          <a:xfrm>
            <a:off x="1692438" y="4064840"/>
            <a:ext cx="734255" cy="1015034"/>
          </a:xfrm>
          <a:prstGeom prst="rect">
            <a:avLst/>
          </a:prstGeom>
        </p:spPr>
      </p:pic>
      <p:pic>
        <p:nvPicPr>
          <p:cNvPr id="24" name="Imagen 23"/>
          <p:cNvPicPr>
            <a:picLocks noChangeAspect="1"/>
          </p:cNvPicPr>
          <p:nvPr/>
        </p:nvPicPr>
        <p:blipFill>
          <a:blip r:embed="rId5"/>
          <a:stretch>
            <a:fillRect/>
          </a:stretch>
        </p:blipFill>
        <p:spPr>
          <a:xfrm>
            <a:off x="6617856" y="2122175"/>
            <a:ext cx="941564" cy="830889"/>
          </a:xfrm>
          <a:prstGeom prst="rect">
            <a:avLst/>
          </a:prstGeom>
        </p:spPr>
      </p:pic>
      <p:pic>
        <p:nvPicPr>
          <p:cNvPr id="25" name="Imagen 24"/>
          <p:cNvPicPr>
            <a:picLocks noChangeAspect="1"/>
          </p:cNvPicPr>
          <p:nvPr/>
        </p:nvPicPr>
        <p:blipFill>
          <a:blip r:embed="rId6"/>
          <a:stretch>
            <a:fillRect/>
          </a:stretch>
        </p:blipFill>
        <p:spPr>
          <a:xfrm>
            <a:off x="6617856" y="4133478"/>
            <a:ext cx="865250" cy="855668"/>
          </a:xfrm>
          <a:prstGeom prst="rect">
            <a:avLst/>
          </a:prstGeom>
        </p:spPr>
      </p:pic>
    </p:spTree>
    <p:extLst>
      <p:ext uri="{BB962C8B-B14F-4D97-AF65-F5344CB8AC3E}">
        <p14:creationId xmlns:p14="http://schemas.microsoft.com/office/powerpoint/2010/main" val="246171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7768382" y="4432180"/>
            <a:ext cx="1851757" cy="523220"/>
          </a:xfrm>
          <a:prstGeom prst="rect">
            <a:avLst/>
          </a:prstGeom>
        </p:spPr>
        <p:txBody>
          <a:bodyPr wrap="square" lIns="91440" tIns="45720" rIns="91440" bIns="45720" anchor="t">
            <a:spAutoFit/>
          </a:bodyPr>
          <a:lstStyle/>
          <a:p>
            <a:pPr algn="ctr"/>
            <a:r>
              <a:rPr lang="es-CL" sz="1400" b="1" dirty="0">
                <a:solidFill>
                  <a:schemeClr val="tx1">
                    <a:lumMod val="75000"/>
                    <a:lumOff val="25000"/>
                  </a:schemeClr>
                </a:solidFill>
                <a:latin typeface="GOTHAM-BOOK" panose="02000504050000020004" pitchFamily="2" charset="0"/>
                <a:ea typeface="Verdana"/>
                <a:cs typeface="Arial" panose="020B0604020202020204" pitchFamily="34" charset="0"/>
              </a:rPr>
              <a:t>Respaldos de la asesoría del OA</a:t>
            </a:r>
            <a:endParaRPr lang="es-ES" sz="1400" b="1">
              <a:solidFill>
                <a:schemeClr val="tx1">
                  <a:lumMod val="75000"/>
                  <a:lumOff val="25000"/>
                </a:schemeClr>
              </a:solidFill>
              <a:latin typeface="GOTHAM-BOOK" panose="02000504050000020004" pitchFamily="2" charset="0"/>
              <a:ea typeface="Verdana"/>
              <a:cs typeface="Arial" panose="020B0604020202020204" pitchFamily="34" charset="0"/>
            </a:endParaRPr>
          </a:p>
        </p:txBody>
      </p:sp>
      <p:sp>
        <p:nvSpPr>
          <p:cNvPr id="10" name="Rectángulo 9"/>
          <p:cNvSpPr/>
          <p:nvPr/>
        </p:nvSpPr>
        <p:spPr>
          <a:xfrm>
            <a:off x="2658331" y="2225939"/>
            <a:ext cx="3297013" cy="1169551"/>
          </a:xfrm>
          <a:prstGeom prst="rect">
            <a:avLst/>
          </a:prstGeom>
        </p:spPr>
        <p:txBody>
          <a:bodyPr wrap="square" lIns="91440" tIns="45720" rIns="91440" bIns="45720" anchor="t">
            <a:spAutoFit/>
          </a:bodyPr>
          <a:lstStyle/>
          <a:p>
            <a:r>
              <a:rPr lang="es-CL" sz="1400" b="1" dirty="0">
                <a:solidFill>
                  <a:schemeClr val="tx1">
                    <a:lumMod val="75000"/>
                    <a:lumOff val="25000"/>
                  </a:schemeClr>
                </a:solidFill>
                <a:latin typeface="GOTHAM-BOOK" panose="02000504050000020004" pitchFamily="2" charset="0"/>
                <a:ea typeface="Verdana"/>
                <a:cs typeface="Arial" panose="020B0604020202020204" pitchFamily="34" charset="0"/>
              </a:rPr>
              <a:t>Cambios o modificaciones en la organización/empresa/institución, puestos de trabajo o el programa de trabajo para la gestión de riesgos identificados</a:t>
            </a:r>
            <a:endParaRPr lang="es-ES" sz="1400" b="1" dirty="0">
              <a:solidFill>
                <a:schemeClr val="tx1">
                  <a:lumMod val="75000"/>
                  <a:lumOff val="25000"/>
                </a:schemeClr>
              </a:solidFill>
              <a:latin typeface="GOTHAM-BOOK" panose="02000504050000020004" pitchFamily="2" charset="0"/>
              <a:ea typeface="Verdana"/>
              <a:cs typeface="Arial" panose="020B0604020202020204" pitchFamily="34" charset="0"/>
            </a:endParaRPr>
          </a:p>
        </p:txBody>
      </p:sp>
      <p:sp>
        <p:nvSpPr>
          <p:cNvPr id="21" name="Rectángulo 20"/>
          <p:cNvSpPr/>
          <p:nvPr/>
        </p:nvSpPr>
        <p:spPr>
          <a:xfrm>
            <a:off x="7768382" y="2469001"/>
            <a:ext cx="3074853" cy="738664"/>
          </a:xfrm>
          <a:prstGeom prst="rect">
            <a:avLst/>
          </a:prstGeom>
        </p:spPr>
        <p:txBody>
          <a:bodyPr wrap="square" lIns="91440" tIns="45720" rIns="91440" bIns="45720" anchor="t">
            <a:spAutoFit/>
          </a:bodyPr>
          <a:lstStyle/>
          <a:p>
            <a:pPr algn="ctr"/>
            <a:r>
              <a:rPr lang="es-CL" sz="1400" b="1" dirty="0">
                <a:solidFill>
                  <a:schemeClr val="tx1">
                    <a:lumMod val="75000"/>
                    <a:lumOff val="25000"/>
                  </a:schemeClr>
                </a:solidFill>
                <a:latin typeface="GOTHAM-BOOK" panose="02000504050000020004" pitchFamily="2" charset="0"/>
                <a:ea typeface="Verdana"/>
                <a:cs typeface="Arial" panose="020B0604020202020204" pitchFamily="34" charset="0"/>
              </a:rPr>
              <a:t>Toda evidencia de cumplimiento de cada una de las etapas de la metodología CEAL-SM/SUSESO</a:t>
            </a:r>
            <a:endParaRPr lang="es-ES" sz="1400" b="1" dirty="0">
              <a:solidFill>
                <a:schemeClr val="tx1">
                  <a:lumMod val="75000"/>
                  <a:lumOff val="25000"/>
                </a:schemeClr>
              </a:solidFill>
              <a:latin typeface="GOTHAM-BOOK" panose="02000504050000020004" pitchFamily="2" charset="0"/>
              <a:ea typeface="Verdana"/>
              <a:cs typeface="Arial" panose="020B0604020202020204" pitchFamily="34" charset="0"/>
            </a:endParaRPr>
          </a:p>
        </p:txBody>
      </p:sp>
      <p:sp>
        <p:nvSpPr>
          <p:cNvPr id="3" name="Rectángulo 2"/>
          <p:cNvSpPr/>
          <p:nvPr/>
        </p:nvSpPr>
        <p:spPr>
          <a:xfrm>
            <a:off x="2704459" y="4247258"/>
            <a:ext cx="2795266" cy="738664"/>
          </a:xfrm>
          <a:prstGeom prst="rect">
            <a:avLst/>
          </a:prstGeom>
        </p:spPr>
        <p:txBody>
          <a:bodyPr wrap="square" lIns="91440" tIns="45720" rIns="91440" bIns="45720" anchor="t">
            <a:spAutoFit/>
          </a:bodyPr>
          <a:lstStyle/>
          <a:p>
            <a:r>
              <a:rPr lang="es-CL" sz="1400" b="1" dirty="0">
                <a:solidFill>
                  <a:schemeClr val="tx1">
                    <a:lumMod val="75000"/>
                    <a:lumOff val="25000"/>
                  </a:schemeClr>
                </a:solidFill>
                <a:latin typeface="GOTHAM-BOOK" panose="02000504050000020004" pitchFamily="2" charset="0"/>
                <a:ea typeface="Verdana"/>
                <a:cs typeface="Arial" panose="020B0604020202020204" pitchFamily="34" charset="0"/>
              </a:rPr>
              <a:t>Medidas de intervención y mitigación acordadas y los responsables de verificación</a:t>
            </a:r>
            <a:endParaRPr lang="es-ES" dirty="0">
              <a:solidFill>
                <a:schemeClr val="tx1">
                  <a:lumMod val="75000"/>
                  <a:lumOff val="25000"/>
                </a:schemeClr>
              </a:solidFill>
              <a:latin typeface="GOTHAM-BOOK" panose="02000504050000020004" pitchFamily="2" charset="0"/>
              <a:cs typeface="Arial" panose="020B0604020202020204" pitchFamily="34" charset="0"/>
            </a:endParaRPr>
          </a:p>
        </p:txBody>
      </p:sp>
      <p:sp>
        <p:nvSpPr>
          <p:cNvPr id="22" name="24 Rectángulo"/>
          <p:cNvSpPr/>
          <p:nvPr/>
        </p:nvSpPr>
        <p:spPr>
          <a:xfrm>
            <a:off x="913100" y="722088"/>
            <a:ext cx="10016196" cy="523220"/>
          </a:xfrm>
          <a:prstGeom prst="rect">
            <a:avLst/>
          </a:prstGeom>
        </p:spPr>
        <p:txBody>
          <a:bodyPr wrap="square" lIns="91440" tIns="45720" rIns="91440" bIns="45720" anchor="t">
            <a:spAutoFit/>
          </a:bodyPr>
          <a:lstStyle/>
          <a:p>
            <a:r>
              <a:rPr lang="es-CL" sz="2800" b="1" dirty="0">
                <a:solidFill>
                  <a:srgbClr val="002060"/>
                </a:solidFill>
                <a:latin typeface="GOTHAM-BOOK" panose="02000504050000020004" pitchFamily="2" charset="0"/>
                <a:ea typeface="Verdana"/>
                <a:cs typeface="Arial" panose="020B0604020202020204" pitchFamily="34" charset="0"/>
              </a:rPr>
              <a:t>Documentación Comité de Aplicación </a:t>
            </a:r>
            <a:r>
              <a:rPr lang="es-CL" sz="2800" b="1" dirty="0" err="1">
                <a:solidFill>
                  <a:srgbClr val="002060"/>
                </a:solidFill>
                <a:latin typeface="GOTHAM-BOOK" panose="02000504050000020004" pitchFamily="2" charset="0"/>
                <a:ea typeface="Verdana"/>
                <a:cs typeface="Arial" panose="020B0604020202020204" pitchFamily="34" charset="0"/>
              </a:rPr>
              <a:t>CdA</a:t>
            </a:r>
            <a:endParaRPr lang="es-CL" sz="2800" b="1" dirty="0">
              <a:solidFill>
                <a:srgbClr val="002060"/>
              </a:solidFill>
              <a:latin typeface="GOTHAM-BOOK" panose="02000504050000020004" pitchFamily="2" charset="0"/>
              <a:ea typeface="Verdana"/>
              <a:cs typeface="Arial" panose="020B0604020202020204" pitchFamily="34" charset="0"/>
            </a:endParaRPr>
          </a:p>
        </p:txBody>
      </p:sp>
      <p:pic>
        <p:nvPicPr>
          <p:cNvPr id="2" name="Imagen 1"/>
          <p:cNvPicPr>
            <a:picLocks noChangeAspect="1"/>
          </p:cNvPicPr>
          <p:nvPr/>
        </p:nvPicPr>
        <p:blipFill>
          <a:blip r:embed="rId3"/>
          <a:stretch>
            <a:fillRect/>
          </a:stretch>
        </p:blipFill>
        <p:spPr>
          <a:xfrm>
            <a:off x="1033397" y="2073986"/>
            <a:ext cx="1022814" cy="960344"/>
          </a:xfrm>
          <a:prstGeom prst="rect">
            <a:avLst/>
          </a:prstGeom>
        </p:spPr>
      </p:pic>
      <p:pic>
        <p:nvPicPr>
          <p:cNvPr id="4" name="Imagen 3"/>
          <p:cNvPicPr>
            <a:picLocks noChangeAspect="1"/>
          </p:cNvPicPr>
          <p:nvPr/>
        </p:nvPicPr>
        <p:blipFill>
          <a:blip r:embed="rId4"/>
          <a:stretch>
            <a:fillRect/>
          </a:stretch>
        </p:blipFill>
        <p:spPr>
          <a:xfrm>
            <a:off x="1358977" y="4098120"/>
            <a:ext cx="1094610" cy="1104052"/>
          </a:xfrm>
          <a:prstGeom prst="rect">
            <a:avLst/>
          </a:prstGeom>
        </p:spPr>
      </p:pic>
      <p:pic>
        <p:nvPicPr>
          <p:cNvPr id="7" name="Imagen 6"/>
          <p:cNvPicPr>
            <a:picLocks noChangeAspect="1"/>
          </p:cNvPicPr>
          <p:nvPr/>
        </p:nvPicPr>
        <p:blipFill>
          <a:blip r:embed="rId5"/>
          <a:stretch>
            <a:fillRect/>
          </a:stretch>
        </p:blipFill>
        <p:spPr>
          <a:xfrm>
            <a:off x="6636379" y="4051228"/>
            <a:ext cx="1024293" cy="1150050"/>
          </a:xfrm>
          <a:prstGeom prst="rect">
            <a:avLst/>
          </a:prstGeom>
        </p:spPr>
      </p:pic>
      <p:pic>
        <p:nvPicPr>
          <p:cNvPr id="8" name="Imagen 7"/>
          <p:cNvPicPr>
            <a:picLocks noChangeAspect="1"/>
          </p:cNvPicPr>
          <p:nvPr/>
        </p:nvPicPr>
        <p:blipFill>
          <a:blip r:embed="rId6"/>
          <a:stretch>
            <a:fillRect/>
          </a:stretch>
        </p:blipFill>
        <p:spPr>
          <a:xfrm>
            <a:off x="6636379" y="2179047"/>
            <a:ext cx="1053581" cy="1168400"/>
          </a:xfrm>
          <a:prstGeom prst="rect">
            <a:avLst/>
          </a:prstGeom>
        </p:spPr>
      </p:pic>
    </p:spTree>
    <p:extLst>
      <p:ext uri="{BB962C8B-B14F-4D97-AF65-F5344CB8AC3E}">
        <p14:creationId xmlns:p14="http://schemas.microsoft.com/office/powerpoint/2010/main" val="79294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3 Rectángulo"/>
          <p:cNvSpPr/>
          <p:nvPr/>
        </p:nvSpPr>
        <p:spPr>
          <a:xfrm>
            <a:off x="2089815" y="3479869"/>
            <a:ext cx="2000264" cy="276999"/>
          </a:xfrm>
          <a:prstGeom prst="rect">
            <a:avLst/>
          </a:prstGeom>
        </p:spPr>
        <p:txBody>
          <a:bodyPr wrap="square" lIns="91440" tIns="45720" rIns="91440" bIns="45720" anchor="t">
            <a:spAutoFit/>
          </a:bodyPr>
          <a:lstStyle/>
          <a:p>
            <a:pPr algn="ctr"/>
            <a:r>
              <a:rPr lang="es-CL" sz="1200" b="1" dirty="0">
                <a:solidFill>
                  <a:srgbClr val="404040"/>
                </a:solidFill>
                <a:latin typeface="GOTHAM-BOOK" panose="02000504050000020004" pitchFamily="2" charset="0"/>
                <a:ea typeface="Verdana"/>
                <a:cs typeface="Arial" panose="020B0604020202020204" pitchFamily="34" charset="0"/>
              </a:rPr>
              <a:t>Unidades de análisis</a:t>
            </a:r>
            <a:endParaRPr lang="es-ES" sz="1200" b="1">
              <a:solidFill>
                <a:srgbClr val="404040"/>
              </a:solidFill>
              <a:latin typeface="GOTHAM-BOOK" panose="02000504050000020004" pitchFamily="2" charset="0"/>
              <a:ea typeface="Verdana"/>
              <a:cs typeface="Arial" panose="020B0604020202020204" pitchFamily="34" charset="0"/>
            </a:endParaRPr>
          </a:p>
        </p:txBody>
      </p:sp>
      <p:sp>
        <p:nvSpPr>
          <p:cNvPr id="47" name="57 Rectángulo"/>
          <p:cNvSpPr/>
          <p:nvPr/>
        </p:nvSpPr>
        <p:spPr>
          <a:xfrm>
            <a:off x="6265771" y="2271675"/>
            <a:ext cx="3637696" cy="1015663"/>
          </a:xfrm>
          <a:prstGeom prst="rect">
            <a:avLst/>
          </a:prstGeom>
        </p:spPr>
        <p:txBody>
          <a:bodyPr wrap="square" lIns="91440" tIns="45720" rIns="91440" bIns="45720" anchor="t">
            <a:spAutoFit/>
          </a:bodyPr>
          <a:lstStyle/>
          <a:p>
            <a:r>
              <a:rPr lang="es-CL" sz="1200" b="1" dirty="0">
                <a:solidFill>
                  <a:srgbClr val="404040"/>
                </a:solidFill>
                <a:latin typeface="GOTHAM-BOOK" panose="02000504050000020004" pitchFamily="2" charset="0"/>
                <a:ea typeface="Verdana"/>
                <a:cs typeface="Arial" panose="020B0604020202020204" pitchFamily="34" charset="0"/>
              </a:rPr>
              <a:t>- Número mínimo de</a:t>
            </a:r>
            <a:r>
              <a:rPr lang="es-CL" sz="2400" b="1" dirty="0">
                <a:solidFill>
                  <a:srgbClr val="404040"/>
                </a:solidFill>
                <a:latin typeface="GOTHAM-BOOK" panose="02000504050000020004" pitchFamily="2" charset="0"/>
                <a:ea typeface="Verdana"/>
                <a:cs typeface="Arial" panose="020B0604020202020204" pitchFamily="34" charset="0"/>
              </a:rPr>
              <a:t> </a:t>
            </a:r>
            <a:r>
              <a:rPr lang="es-CL" sz="2400" b="1" dirty="0">
                <a:solidFill>
                  <a:srgbClr val="C6D321"/>
                </a:solidFill>
                <a:latin typeface="GOTHAM-BOOK" panose="02000504050000020004" pitchFamily="2" charset="0"/>
                <a:ea typeface="Verdana"/>
                <a:cs typeface="Arial" panose="020B0604020202020204" pitchFamily="34" charset="0"/>
              </a:rPr>
              <a:t>10</a:t>
            </a:r>
            <a:r>
              <a:rPr lang="es-CL" b="1" dirty="0">
                <a:solidFill>
                  <a:srgbClr val="8FBE00"/>
                </a:solidFill>
                <a:latin typeface="GOTHAM-BOOK" panose="02000504050000020004" pitchFamily="2" charset="0"/>
                <a:ea typeface="Verdana"/>
                <a:cs typeface="Arial" panose="020B0604020202020204" pitchFamily="34" charset="0"/>
              </a:rPr>
              <a:t> </a:t>
            </a:r>
            <a:r>
              <a:rPr lang="es-CL" sz="1200" b="1" dirty="0">
                <a:solidFill>
                  <a:srgbClr val="404040"/>
                </a:solidFill>
                <a:latin typeface="GOTHAM-BOOK" panose="02000504050000020004" pitchFamily="2" charset="0"/>
                <a:ea typeface="Verdana"/>
                <a:cs typeface="Arial" panose="020B0604020202020204" pitchFamily="34" charset="0"/>
              </a:rPr>
              <a:t>personas por unidad de análisis para asegurar el anonimato</a:t>
            </a:r>
          </a:p>
          <a:p>
            <a:endParaRPr lang="es-CL" sz="1200" b="1" dirty="0">
              <a:solidFill>
                <a:srgbClr val="404040"/>
              </a:solidFill>
              <a:latin typeface="GOTHAM-BOOK" panose="02000504050000020004" pitchFamily="2" charset="0"/>
              <a:ea typeface="Verdana"/>
              <a:cs typeface="Arial" panose="020B0604020202020204" pitchFamily="34" charset="0"/>
            </a:endParaRPr>
          </a:p>
        </p:txBody>
      </p:sp>
      <p:sp>
        <p:nvSpPr>
          <p:cNvPr id="49" name="63 Rectángulo"/>
          <p:cNvSpPr/>
          <p:nvPr/>
        </p:nvSpPr>
        <p:spPr>
          <a:xfrm>
            <a:off x="4317704" y="5159826"/>
            <a:ext cx="2520669" cy="461665"/>
          </a:xfrm>
          <a:prstGeom prst="rect">
            <a:avLst/>
          </a:prstGeom>
        </p:spPr>
        <p:txBody>
          <a:bodyPr wrap="square" lIns="91440" tIns="45720" rIns="91440" bIns="45720" anchor="t">
            <a:spAutoFit/>
          </a:bodyPr>
          <a:lstStyle/>
          <a:p>
            <a:r>
              <a:rPr lang="es-CL" sz="1200" b="1" dirty="0">
                <a:solidFill>
                  <a:srgbClr val="404040"/>
                </a:solidFill>
                <a:latin typeface="GOTHAM-BOOK" panose="02000504050000020004" pitchFamily="2" charset="0"/>
                <a:ea typeface="Verdana"/>
                <a:cs typeface="Arial" panose="020B0604020202020204" pitchFamily="34" charset="0"/>
              </a:rPr>
              <a:t>Registrar en acta los acuerdos respecto de la segmentación</a:t>
            </a:r>
          </a:p>
        </p:txBody>
      </p:sp>
      <p:cxnSp>
        <p:nvCxnSpPr>
          <p:cNvPr id="50" name="65 Conector recto de flecha"/>
          <p:cNvCxnSpPr/>
          <p:nvPr/>
        </p:nvCxnSpPr>
        <p:spPr>
          <a:xfrm>
            <a:off x="3539705" y="2718602"/>
            <a:ext cx="785818" cy="1588"/>
          </a:xfrm>
          <a:prstGeom prst="straightConnector1">
            <a:avLst/>
          </a:prstGeom>
          <a:ln w="38100" cmpd="sng">
            <a:solidFill>
              <a:srgbClr val="C6D321"/>
            </a:solidFill>
            <a:tailEnd type="arrow"/>
          </a:ln>
        </p:spPr>
        <p:style>
          <a:lnRef idx="1">
            <a:schemeClr val="accent1"/>
          </a:lnRef>
          <a:fillRef idx="0">
            <a:schemeClr val="accent1"/>
          </a:fillRef>
          <a:effectRef idx="0">
            <a:schemeClr val="accent1"/>
          </a:effectRef>
          <a:fontRef idx="minor">
            <a:schemeClr val="tx1"/>
          </a:fontRef>
        </p:style>
      </p:cxnSp>
      <p:grpSp>
        <p:nvGrpSpPr>
          <p:cNvPr id="52" name="70 Grupo"/>
          <p:cNvGrpSpPr/>
          <p:nvPr/>
        </p:nvGrpSpPr>
        <p:grpSpPr>
          <a:xfrm>
            <a:off x="3139895" y="4751502"/>
            <a:ext cx="1071570" cy="642942"/>
            <a:chOff x="4572000" y="5143512"/>
            <a:chExt cx="1260671" cy="642942"/>
          </a:xfrm>
          <a:solidFill>
            <a:srgbClr val="C6D321"/>
          </a:solidFill>
        </p:grpSpPr>
        <p:sp>
          <p:nvSpPr>
            <p:cNvPr id="53" name="68 Flecha derecha"/>
            <p:cNvSpPr/>
            <p:nvPr/>
          </p:nvSpPr>
          <p:spPr>
            <a:xfrm>
              <a:off x="4572000" y="5143512"/>
              <a:ext cx="1260671" cy="642942"/>
            </a:xfrm>
            <a:prstGeom prst="rightArrow">
              <a:avLst/>
            </a:prstGeom>
            <a:solidFill>
              <a:srgbClr val="002060"/>
            </a:solidFill>
            <a:ln>
              <a:noFill/>
            </a:ln>
          </p:spPr>
          <p:style>
            <a:lnRef idx="1">
              <a:schemeClr val="accent3"/>
            </a:lnRef>
            <a:fillRef idx="3">
              <a:schemeClr val="accent3"/>
            </a:fillRef>
            <a:effectRef idx="2">
              <a:schemeClr val="accent3"/>
            </a:effectRef>
            <a:fontRef idx="minor">
              <a:schemeClr val="lt1"/>
            </a:fontRef>
          </p:style>
          <p:txBody>
            <a:bodyPr lIns="91440" tIns="45720" rIns="91440" bIns="45720" rtlCol="0" anchor="ctr"/>
            <a:lstStyle/>
            <a:p>
              <a:pPr algn="ctr"/>
              <a:endParaRPr lang="es-CL" sz="1600" b="0" dirty="0">
                <a:solidFill>
                  <a:schemeClr val="tx1"/>
                </a:solidFill>
                <a:latin typeface="GOTHAM-BOOK" panose="02000504050000020004" pitchFamily="2" charset="0"/>
                <a:ea typeface="Tahoma"/>
                <a:cs typeface="Arial" panose="020B0604020202020204" pitchFamily="34" charset="0"/>
              </a:endParaRPr>
            </a:p>
          </p:txBody>
        </p:sp>
        <p:sp>
          <p:nvSpPr>
            <p:cNvPr id="54" name="69 Rectángulo"/>
            <p:cNvSpPr/>
            <p:nvPr/>
          </p:nvSpPr>
          <p:spPr>
            <a:xfrm>
              <a:off x="4643438" y="5286388"/>
              <a:ext cx="1044479" cy="276999"/>
            </a:xfrm>
            <a:prstGeom prst="rect">
              <a:avLst/>
            </a:prstGeom>
            <a:noFill/>
            <a:ln>
              <a:noFill/>
            </a:ln>
          </p:spPr>
          <p:txBody>
            <a:bodyPr wrap="none" lIns="91440" tIns="45720" rIns="91440" bIns="45720" anchor="t">
              <a:spAutoFit/>
            </a:bodyPr>
            <a:lstStyle/>
            <a:p>
              <a:r>
                <a:rPr lang="es-CL" sz="1200" b="1" dirty="0">
                  <a:solidFill>
                    <a:schemeClr val="bg1"/>
                  </a:solidFill>
                  <a:latin typeface="GOTHAM-BOOK" panose="02000504050000020004" pitchFamily="2" charset="0"/>
                  <a:ea typeface="Tahoma"/>
                  <a:cs typeface="Arial" panose="020B0604020202020204" pitchFamily="34" charset="0"/>
                </a:rPr>
                <a:t>Para ello </a:t>
              </a:r>
            </a:p>
          </p:txBody>
        </p:sp>
      </p:grpSp>
      <p:sp>
        <p:nvSpPr>
          <p:cNvPr id="56" name="CuadroTexto 15"/>
          <p:cNvSpPr txBox="1"/>
          <p:nvPr/>
        </p:nvSpPr>
        <p:spPr>
          <a:xfrm>
            <a:off x="5238842" y="3395000"/>
            <a:ext cx="678391" cy="276999"/>
          </a:xfrm>
          <a:prstGeom prst="rect">
            <a:avLst/>
          </a:prstGeom>
          <a:noFill/>
        </p:spPr>
        <p:txBody>
          <a:bodyPr wrap="square" lIns="91440" tIns="45720" rIns="91440" bIns="45720" rtlCol="0" anchor="t">
            <a:spAutoFit/>
          </a:bodyPr>
          <a:lstStyle/>
          <a:p>
            <a:r>
              <a:rPr lang="es-ES" sz="1200" b="1" dirty="0" err="1">
                <a:solidFill>
                  <a:srgbClr val="404040"/>
                </a:solidFill>
                <a:latin typeface="GOTHAM-BOOK" panose="02000504050000020004" pitchFamily="2" charset="0"/>
                <a:ea typeface="Verdana"/>
                <a:cs typeface="Arial" panose="020B0604020202020204" pitchFamily="34" charset="0"/>
              </a:rPr>
              <a:t>CdA</a:t>
            </a:r>
            <a:endParaRPr lang="es-ES" sz="1200" b="1" dirty="0">
              <a:solidFill>
                <a:srgbClr val="404040"/>
              </a:solidFill>
              <a:latin typeface="GOTHAM-BOOK" panose="02000504050000020004" pitchFamily="2" charset="0"/>
              <a:ea typeface="Verdana"/>
              <a:cs typeface="Arial" panose="020B0604020202020204" pitchFamily="34" charset="0"/>
            </a:endParaRPr>
          </a:p>
        </p:txBody>
      </p:sp>
      <p:sp>
        <p:nvSpPr>
          <p:cNvPr id="60" name="76 Flecha derecha"/>
          <p:cNvSpPr/>
          <p:nvPr/>
        </p:nvSpPr>
        <p:spPr>
          <a:xfrm>
            <a:off x="6661712" y="4762564"/>
            <a:ext cx="1090882" cy="620818"/>
          </a:xfrm>
          <a:prstGeom prst="rightArrow">
            <a:avLst/>
          </a:prstGeom>
          <a:solidFill>
            <a:srgbClr val="002060"/>
          </a:solidFill>
          <a:ln>
            <a:noFill/>
          </a:ln>
        </p:spPr>
        <p:style>
          <a:lnRef idx="1">
            <a:schemeClr val="accent3"/>
          </a:lnRef>
          <a:fillRef idx="3">
            <a:schemeClr val="accent3"/>
          </a:fillRef>
          <a:effectRef idx="2">
            <a:schemeClr val="accent3"/>
          </a:effectRef>
          <a:fontRef idx="minor">
            <a:schemeClr val="lt1"/>
          </a:fontRef>
        </p:style>
        <p:txBody>
          <a:bodyPr lIns="91440" tIns="45720" rIns="91440" bIns="45720" rtlCol="0" anchor="ctr"/>
          <a:lstStyle/>
          <a:p>
            <a:pPr algn="ctr"/>
            <a:endParaRPr lang="es-CL" sz="1600" b="0" dirty="0">
              <a:solidFill>
                <a:schemeClr val="tx1"/>
              </a:solidFill>
              <a:latin typeface="GOTHAM-BOOK" panose="02000504050000020004" pitchFamily="2" charset="0"/>
              <a:ea typeface="Tahoma"/>
              <a:cs typeface="Arial" panose="020B0604020202020204" pitchFamily="34" charset="0"/>
            </a:endParaRPr>
          </a:p>
        </p:txBody>
      </p:sp>
      <p:sp>
        <p:nvSpPr>
          <p:cNvPr id="61" name="77 Rectángulo"/>
          <p:cNvSpPr/>
          <p:nvPr/>
        </p:nvSpPr>
        <p:spPr>
          <a:xfrm>
            <a:off x="6623119" y="4942168"/>
            <a:ext cx="1030426" cy="261610"/>
          </a:xfrm>
          <a:prstGeom prst="rect">
            <a:avLst/>
          </a:prstGeom>
        </p:spPr>
        <p:txBody>
          <a:bodyPr wrap="square" lIns="91440" tIns="45720" rIns="91440" bIns="45720" anchor="t">
            <a:spAutoFit/>
          </a:bodyPr>
          <a:lstStyle/>
          <a:p>
            <a:r>
              <a:rPr lang="es-CL" sz="1100" b="1" dirty="0">
                <a:solidFill>
                  <a:schemeClr val="bg1"/>
                </a:solidFill>
                <a:latin typeface="GOTHAM-BOOK" panose="02000504050000020004" pitchFamily="2" charset="0"/>
                <a:ea typeface="Tahoma"/>
                <a:cs typeface="Arial" panose="020B0604020202020204" pitchFamily="34" charset="0"/>
              </a:rPr>
              <a:t>Comunicar</a:t>
            </a:r>
          </a:p>
        </p:txBody>
      </p:sp>
      <p:pic>
        <p:nvPicPr>
          <p:cNvPr id="4" name="Imagen 3"/>
          <p:cNvPicPr>
            <a:picLocks noChangeAspect="1"/>
          </p:cNvPicPr>
          <p:nvPr/>
        </p:nvPicPr>
        <p:blipFill>
          <a:blip r:embed="rId3"/>
          <a:stretch>
            <a:fillRect/>
          </a:stretch>
        </p:blipFill>
        <p:spPr>
          <a:xfrm>
            <a:off x="2334561" y="2118811"/>
            <a:ext cx="1248588" cy="1243841"/>
          </a:xfrm>
          <a:prstGeom prst="rect">
            <a:avLst/>
          </a:prstGeom>
        </p:spPr>
      </p:pic>
      <p:pic>
        <p:nvPicPr>
          <p:cNvPr id="21" name="Imagen 20"/>
          <p:cNvPicPr>
            <a:picLocks noChangeAspect="1"/>
          </p:cNvPicPr>
          <p:nvPr/>
        </p:nvPicPr>
        <p:blipFill>
          <a:blip r:embed="rId4"/>
          <a:stretch>
            <a:fillRect/>
          </a:stretch>
        </p:blipFill>
        <p:spPr>
          <a:xfrm>
            <a:off x="4922959" y="2146013"/>
            <a:ext cx="1081798" cy="1016335"/>
          </a:xfrm>
          <a:prstGeom prst="rect">
            <a:avLst/>
          </a:prstGeom>
        </p:spPr>
      </p:pic>
      <p:pic>
        <p:nvPicPr>
          <p:cNvPr id="22" name="Imagen 21"/>
          <p:cNvPicPr>
            <a:picLocks noChangeAspect="1"/>
          </p:cNvPicPr>
          <p:nvPr/>
        </p:nvPicPr>
        <p:blipFill>
          <a:blip r:embed="rId5"/>
          <a:stretch>
            <a:fillRect/>
          </a:stretch>
        </p:blipFill>
        <p:spPr>
          <a:xfrm>
            <a:off x="4620219" y="3815865"/>
            <a:ext cx="1687277" cy="1078513"/>
          </a:xfrm>
          <a:prstGeom prst="rect">
            <a:avLst/>
          </a:prstGeom>
        </p:spPr>
      </p:pic>
      <p:pic>
        <p:nvPicPr>
          <p:cNvPr id="24" name="Imagen 23"/>
          <p:cNvPicPr>
            <a:picLocks noChangeAspect="1"/>
          </p:cNvPicPr>
          <p:nvPr/>
        </p:nvPicPr>
        <p:blipFill>
          <a:blip r:embed="rId6"/>
          <a:stretch>
            <a:fillRect/>
          </a:stretch>
        </p:blipFill>
        <p:spPr>
          <a:xfrm>
            <a:off x="8193001" y="5302569"/>
            <a:ext cx="780927" cy="781312"/>
          </a:xfrm>
          <a:prstGeom prst="rect">
            <a:avLst/>
          </a:prstGeom>
        </p:spPr>
      </p:pic>
      <p:pic>
        <p:nvPicPr>
          <p:cNvPr id="25" name="Imagen 24"/>
          <p:cNvPicPr>
            <a:picLocks noChangeAspect="1"/>
          </p:cNvPicPr>
          <p:nvPr/>
        </p:nvPicPr>
        <p:blipFill>
          <a:blip r:embed="rId7"/>
          <a:stretch>
            <a:fillRect/>
          </a:stretch>
        </p:blipFill>
        <p:spPr>
          <a:xfrm>
            <a:off x="8089537" y="4238514"/>
            <a:ext cx="888741" cy="834460"/>
          </a:xfrm>
          <a:prstGeom prst="rect">
            <a:avLst/>
          </a:prstGeom>
        </p:spPr>
      </p:pic>
      <p:sp>
        <p:nvSpPr>
          <p:cNvPr id="20" name="24 Rectángulo"/>
          <p:cNvSpPr/>
          <p:nvPr/>
        </p:nvSpPr>
        <p:spPr>
          <a:xfrm>
            <a:off x="1021150" y="556269"/>
            <a:ext cx="10016196" cy="954107"/>
          </a:xfrm>
          <a:prstGeom prst="rect">
            <a:avLst/>
          </a:prstGeom>
        </p:spPr>
        <p:txBody>
          <a:bodyPr wrap="square" lIns="91440" tIns="45720" rIns="91440" bIns="45720" anchor="t">
            <a:spAutoFit/>
          </a:bodyPr>
          <a:lstStyle/>
          <a:p>
            <a:r>
              <a:rPr lang="es-CL" sz="2800" b="1" dirty="0">
                <a:solidFill>
                  <a:srgbClr val="002060"/>
                </a:solidFill>
                <a:latin typeface="GOTHAM-BOOK" panose="02000504050000020004" pitchFamily="2" charset="0"/>
                <a:ea typeface="Verdana"/>
                <a:cs typeface="Arial" panose="020B0604020202020204" pitchFamily="34" charset="0"/>
              </a:rPr>
              <a:t>¿Cómo debe ser la conformación</a:t>
            </a:r>
          </a:p>
          <a:p>
            <a:r>
              <a:rPr lang="es-CL" sz="2800" b="1" dirty="0">
                <a:solidFill>
                  <a:srgbClr val="002060"/>
                </a:solidFill>
                <a:latin typeface="GOTHAM-BOOK" panose="02000504050000020004" pitchFamily="2" charset="0"/>
                <a:ea typeface="Verdana"/>
                <a:cs typeface="Arial" panose="020B0604020202020204" pitchFamily="34" charset="0"/>
              </a:rPr>
              <a:t>de las Unidades de Análisis? </a:t>
            </a:r>
          </a:p>
        </p:txBody>
      </p:sp>
    </p:spTree>
    <p:extLst>
      <p:ext uri="{BB962C8B-B14F-4D97-AF65-F5344CB8AC3E}">
        <p14:creationId xmlns:p14="http://schemas.microsoft.com/office/powerpoint/2010/main" val="379572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adroTexto 97"/>
          <p:cNvSpPr txBox="1"/>
          <p:nvPr/>
        </p:nvSpPr>
        <p:spPr>
          <a:xfrm rot="5400000">
            <a:off x="4569702" y="2872241"/>
            <a:ext cx="400110" cy="1898275"/>
          </a:xfrm>
          <a:prstGeom prst="rect">
            <a:avLst/>
          </a:prstGeom>
          <a:noFill/>
        </p:spPr>
        <p:txBody>
          <a:bodyPr vert="vert270" wrap="square" lIns="91440" tIns="45720" rIns="91440" bIns="45720" rtlCol="0" anchor="t">
            <a:spAutoFit/>
          </a:bodyPr>
          <a:lstStyle/>
          <a:p>
            <a:pPr algn="ctr"/>
            <a:r>
              <a:rPr lang="es-MX" sz="1400" b="1" dirty="0">
                <a:solidFill>
                  <a:schemeClr val="tx1">
                    <a:lumMod val="75000"/>
                    <a:lumOff val="25000"/>
                  </a:schemeClr>
                </a:solidFill>
                <a:latin typeface="GOTHAM-BOOK" panose="02000504050000020004" pitchFamily="2" charset="0"/>
                <a:ea typeface="Verdana"/>
                <a:cs typeface="Arial" panose="020B0604020202020204" pitchFamily="34" charset="0"/>
              </a:rPr>
              <a:t>Por ocupación</a:t>
            </a:r>
          </a:p>
        </p:txBody>
      </p:sp>
      <p:sp>
        <p:nvSpPr>
          <p:cNvPr id="118" name="Rectángulo redondeado 117"/>
          <p:cNvSpPr/>
          <p:nvPr/>
        </p:nvSpPr>
        <p:spPr>
          <a:xfrm>
            <a:off x="6151011" y="1518219"/>
            <a:ext cx="887443" cy="47351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MX" sz="1600" dirty="0">
              <a:solidFill>
                <a:schemeClr val="bg1"/>
              </a:solidFill>
              <a:latin typeface="GOTHAM-BOOK" panose="02000504050000020004" pitchFamily="2" charset="0"/>
              <a:ea typeface="Tahoma"/>
              <a:cs typeface="Arial" panose="020B0604020202020204" pitchFamily="34" charset="0"/>
            </a:endParaRPr>
          </a:p>
        </p:txBody>
      </p:sp>
      <p:sp>
        <p:nvSpPr>
          <p:cNvPr id="119" name="Rectángulo redondeado 118"/>
          <p:cNvSpPr/>
          <p:nvPr/>
        </p:nvSpPr>
        <p:spPr>
          <a:xfrm>
            <a:off x="8479368" y="1511027"/>
            <a:ext cx="1211597" cy="47351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MX" sz="1600" dirty="0">
              <a:solidFill>
                <a:schemeClr val="bg1"/>
              </a:solidFill>
              <a:latin typeface="GOTHAM-BOOK" panose="02000504050000020004" pitchFamily="2" charset="0"/>
              <a:ea typeface="Tahoma"/>
              <a:cs typeface="Arial" panose="020B0604020202020204" pitchFamily="34" charset="0"/>
            </a:endParaRPr>
          </a:p>
        </p:txBody>
      </p:sp>
      <p:sp>
        <p:nvSpPr>
          <p:cNvPr id="120" name="Rectángulo redondeado 119"/>
          <p:cNvSpPr/>
          <p:nvPr/>
        </p:nvSpPr>
        <p:spPr>
          <a:xfrm>
            <a:off x="10367906" y="1518219"/>
            <a:ext cx="1097707" cy="47351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MX" sz="1600" dirty="0">
              <a:solidFill>
                <a:schemeClr val="bg1"/>
              </a:solidFill>
              <a:latin typeface="GOTHAM-BOOK" panose="02000504050000020004" pitchFamily="2" charset="0"/>
              <a:ea typeface="Tahoma"/>
              <a:cs typeface="Arial" panose="020B0604020202020204" pitchFamily="34" charset="0"/>
            </a:endParaRPr>
          </a:p>
        </p:txBody>
      </p:sp>
      <p:sp>
        <p:nvSpPr>
          <p:cNvPr id="121" name="CuadroTexto 120"/>
          <p:cNvSpPr txBox="1"/>
          <p:nvPr/>
        </p:nvSpPr>
        <p:spPr>
          <a:xfrm>
            <a:off x="6184431" y="1561622"/>
            <a:ext cx="815437"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s-CL"/>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sz="1600" dirty="0">
                <a:solidFill>
                  <a:schemeClr val="bg1"/>
                </a:solidFill>
                <a:latin typeface="GOTHAM-BOOK" panose="02000504050000020004" pitchFamily="2" charset="0"/>
                <a:ea typeface="Tahoma"/>
                <a:cs typeface="Arial" panose="020B0604020202020204" pitchFamily="34" charset="0"/>
              </a:rPr>
              <a:t>RRHH</a:t>
            </a:r>
          </a:p>
        </p:txBody>
      </p:sp>
      <p:sp>
        <p:nvSpPr>
          <p:cNvPr id="122" name="CuadroTexto 121"/>
          <p:cNvSpPr txBox="1"/>
          <p:nvPr/>
        </p:nvSpPr>
        <p:spPr>
          <a:xfrm>
            <a:off x="8482670" y="1569543"/>
            <a:ext cx="1312687" cy="276999"/>
          </a:xfrm>
          <a:prstGeom prst="rect">
            <a:avLst/>
          </a:prstGeom>
          <a:noFill/>
        </p:spPr>
        <p:txBody>
          <a:bodyPr wrap="square" lIns="91440" tIns="45720" rIns="91440" bIns="45720" rtlCol="0" anchor="t">
            <a:spAutoFit/>
          </a:bodyPr>
          <a:lstStyle/>
          <a:p>
            <a:r>
              <a:rPr lang="es-MX" sz="1200" b="1" dirty="0">
                <a:solidFill>
                  <a:schemeClr val="bg1"/>
                </a:solidFill>
                <a:latin typeface="GOTHAM-BOOK" panose="02000504050000020004" pitchFamily="2" charset="0"/>
                <a:ea typeface="Tahoma"/>
                <a:cs typeface="Arial" panose="020B0604020202020204" pitchFamily="34" charset="0"/>
              </a:rPr>
              <a:t>Producción</a:t>
            </a:r>
          </a:p>
        </p:txBody>
      </p:sp>
      <p:sp>
        <p:nvSpPr>
          <p:cNvPr id="123" name="CuadroTexto 122"/>
          <p:cNvSpPr txBox="1"/>
          <p:nvPr/>
        </p:nvSpPr>
        <p:spPr>
          <a:xfrm>
            <a:off x="10381118" y="1569542"/>
            <a:ext cx="1206285" cy="276999"/>
          </a:xfrm>
          <a:prstGeom prst="rect">
            <a:avLst/>
          </a:prstGeom>
          <a:noFill/>
        </p:spPr>
        <p:txBody>
          <a:bodyPr wrap="square" lIns="91440" tIns="45720" rIns="91440" bIns="45720" rtlCol="0" anchor="t">
            <a:spAutoFit/>
          </a:bodyPr>
          <a:lstStyle/>
          <a:p>
            <a:r>
              <a:rPr lang="es-MX" sz="1200" b="1" dirty="0">
                <a:solidFill>
                  <a:schemeClr val="bg1"/>
                </a:solidFill>
                <a:latin typeface="GOTHAM-BOOK" panose="02000504050000020004" pitchFamily="2" charset="0"/>
                <a:ea typeface="Tahoma"/>
                <a:cs typeface="Arial" panose="020B0604020202020204" pitchFamily="34" charset="0"/>
              </a:rPr>
              <a:t>Comercial</a:t>
            </a:r>
          </a:p>
        </p:txBody>
      </p:sp>
      <p:sp>
        <p:nvSpPr>
          <p:cNvPr id="124" name="Rectángulo redondeado 123"/>
          <p:cNvSpPr/>
          <p:nvPr/>
        </p:nvSpPr>
        <p:spPr>
          <a:xfrm>
            <a:off x="6075545" y="5636988"/>
            <a:ext cx="887443" cy="47351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MX" dirty="0">
              <a:solidFill>
                <a:schemeClr val="bg1"/>
              </a:solidFill>
              <a:latin typeface="GOTHAM-BOOK" panose="02000504050000020004" pitchFamily="2" charset="0"/>
              <a:ea typeface="Tahoma"/>
              <a:cs typeface="Arial" panose="020B0604020202020204" pitchFamily="34" charset="0"/>
            </a:endParaRPr>
          </a:p>
        </p:txBody>
      </p:sp>
      <p:sp>
        <p:nvSpPr>
          <p:cNvPr id="125" name="Rectángulo redondeado 124"/>
          <p:cNvSpPr/>
          <p:nvPr/>
        </p:nvSpPr>
        <p:spPr>
          <a:xfrm>
            <a:off x="8246315" y="5636988"/>
            <a:ext cx="887443" cy="47351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MX" dirty="0">
              <a:solidFill>
                <a:schemeClr val="bg1"/>
              </a:solidFill>
              <a:latin typeface="GOTHAM-BOOK" panose="02000504050000020004" pitchFamily="2" charset="0"/>
              <a:ea typeface="Tahoma"/>
              <a:cs typeface="Arial" panose="020B0604020202020204" pitchFamily="34" charset="0"/>
            </a:endParaRPr>
          </a:p>
        </p:txBody>
      </p:sp>
      <p:sp>
        <p:nvSpPr>
          <p:cNvPr id="126" name="Rectángulo redondeado 125"/>
          <p:cNvSpPr/>
          <p:nvPr/>
        </p:nvSpPr>
        <p:spPr>
          <a:xfrm>
            <a:off x="10228932" y="5636988"/>
            <a:ext cx="887443" cy="47351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MX" dirty="0">
              <a:solidFill>
                <a:schemeClr val="bg1"/>
              </a:solidFill>
              <a:latin typeface="GOTHAM-BOOK" panose="02000504050000020004" pitchFamily="2" charset="0"/>
              <a:ea typeface="Tahoma"/>
              <a:cs typeface="Arial" panose="020B0604020202020204" pitchFamily="34" charset="0"/>
            </a:endParaRPr>
          </a:p>
        </p:txBody>
      </p:sp>
      <p:sp>
        <p:nvSpPr>
          <p:cNvPr id="127" name="CuadroTexto 126"/>
          <p:cNvSpPr txBox="1"/>
          <p:nvPr/>
        </p:nvSpPr>
        <p:spPr>
          <a:xfrm>
            <a:off x="6257774" y="5693373"/>
            <a:ext cx="629941" cy="317549"/>
          </a:xfrm>
          <a:prstGeom prst="rect">
            <a:avLst/>
          </a:prstGeom>
          <a:noFill/>
        </p:spPr>
        <p:txBody>
          <a:bodyPr wrap="square" lIns="91440" tIns="45720" rIns="91440" bIns="45720" rtlCol="0" anchor="t">
            <a:spAutoFit/>
          </a:bodyPr>
          <a:lstStyle/>
          <a:p>
            <a:r>
              <a:rPr lang="es-MX" sz="1400" b="1" dirty="0">
                <a:solidFill>
                  <a:schemeClr val="bg1"/>
                </a:solidFill>
                <a:latin typeface="GOTHAM-BOOK" panose="02000504050000020004" pitchFamily="2" charset="0"/>
                <a:ea typeface="Tahoma"/>
                <a:cs typeface="Arial" panose="020B0604020202020204" pitchFamily="34" charset="0"/>
              </a:rPr>
              <a:t>Piso</a:t>
            </a:r>
          </a:p>
        </p:txBody>
      </p:sp>
      <p:sp>
        <p:nvSpPr>
          <p:cNvPr id="128" name="CuadroTexto 127"/>
          <p:cNvSpPr txBox="1"/>
          <p:nvPr/>
        </p:nvSpPr>
        <p:spPr>
          <a:xfrm>
            <a:off x="8318067" y="5705267"/>
            <a:ext cx="885739" cy="313422"/>
          </a:xfrm>
          <a:prstGeom prst="rect">
            <a:avLst/>
          </a:prstGeom>
          <a:noFill/>
        </p:spPr>
        <p:txBody>
          <a:bodyPr wrap="square" lIns="91440" tIns="45720" rIns="91440" bIns="45720" rtlCol="0" anchor="t">
            <a:spAutoFit/>
          </a:bodyPr>
          <a:lstStyle/>
          <a:p>
            <a:r>
              <a:rPr lang="es-MX" sz="1400" b="1" dirty="0">
                <a:solidFill>
                  <a:schemeClr val="bg1"/>
                </a:solidFill>
                <a:latin typeface="GOTHAM-BOOK" panose="02000504050000020004" pitchFamily="2" charset="0"/>
                <a:ea typeface="Tahoma"/>
                <a:cs typeface="Arial" panose="020B0604020202020204" pitchFamily="34" charset="0"/>
              </a:rPr>
              <a:t>Sector</a:t>
            </a:r>
          </a:p>
        </p:txBody>
      </p:sp>
      <p:sp>
        <p:nvSpPr>
          <p:cNvPr id="134" name="CuadroTexto 133"/>
          <p:cNvSpPr txBox="1"/>
          <p:nvPr/>
        </p:nvSpPr>
        <p:spPr>
          <a:xfrm>
            <a:off x="4072489" y="5586258"/>
            <a:ext cx="1563418" cy="521916"/>
          </a:xfrm>
          <a:prstGeom prst="rect">
            <a:avLst/>
          </a:prstGeom>
          <a:noFill/>
        </p:spPr>
        <p:txBody>
          <a:bodyPr wrap="square" lIns="91440" tIns="45720" rIns="91440" bIns="45720" rtlCol="0" anchor="t">
            <a:spAutoFit/>
          </a:bodyPr>
          <a:lstStyle/>
          <a:p>
            <a:pPr algn="ctr"/>
            <a:r>
              <a:rPr lang="es-MX" sz="1400" b="1" dirty="0">
                <a:solidFill>
                  <a:schemeClr val="tx1">
                    <a:lumMod val="75000"/>
                    <a:lumOff val="25000"/>
                  </a:schemeClr>
                </a:solidFill>
                <a:latin typeface="GOTHAM-BOOK" panose="02000504050000020004" pitchFamily="2" charset="0"/>
                <a:ea typeface="Verdana"/>
                <a:cs typeface="Arial" panose="020B0604020202020204" pitchFamily="34" charset="0"/>
              </a:rPr>
              <a:t>Unidad Geográfica</a:t>
            </a:r>
          </a:p>
        </p:txBody>
      </p:sp>
      <p:sp>
        <p:nvSpPr>
          <p:cNvPr id="135" name="CuadroTexto 134"/>
          <p:cNvSpPr txBox="1"/>
          <p:nvPr/>
        </p:nvSpPr>
        <p:spPr>
          <a:xfrm>
            <a:off x="4597111" y="1517510"/>
            <a:ext cx="1438130" cy="523220"/>
          </a:xfrm>
          <a:prstGeom prst="rect">
            <a:avLst/>
          </a:prstGeom>
          <a:noFill/>
        </p:spPr>
        <p:txBody>
          <a:bodyPr wrap="square" lIns="91440" tIns="45720" rIns="91440" bIns="45720" rtlCol="0" anchor="t">
            <a:spAutoFit/>
          </a:bodyPr>
          <a:lstStyle/>
          <a:p>
            <a:pPr algn="ctr"/>
            <a:r>
              <a:rPr lang="es-MX" sz="1400" b="1" dirty="0">
                <a:solidFill>
                  <a:schemeClr val="tx1">
                    <a:lumMod val="75000"/>
                    <a:lumOff val="25000"/>
                  </a:schemeClr>
                </a:solidFill>
                <a:latin typeface="GOTHAM-BOOK" panose="02000504050000020004" pitchFamily="2" charset="0"/>
                <a:ea typeface="Verdana"/>
                <a:cs typeface="Arial" panose="020B0604020202020204" pitchFamily="34" charset="0"/>
              </a:rPr>
              <a:t>Unidad Funcional</a:t>
            </a:r>
          </a:p>
        </p:txBody>
      </p:sp>
      <p:sp>
        <p:nvSpPr>
          <p:cNvPr id="49" name="CuadroTexto 48"/>
          <p:cNvSpPr txBox="1"/>
          <p:nvPr/>
        </p:nvSpPr>
        <p:spPr>
          <a:xfrm>
            <a:off x="10402324" y="5706648"/>
            <a:ext cx="887443" cy="307777"/>
          </a:xfrm>
          <a:prstGeom prst="rect">
            <a:avLst/>
          </a:prstGeom>
          <a:noFill/>
        </p:spPr>
        <p:txBody>
          <a:bodyPr wrap="square" lIns="91440" tIns="45720" rIns="91440" bIns="45720" rtlCol="0" anchor="t">
            <a:spAutoFit/>
          </a:bodyPr>
          <a:lstStyle>
            <a:defPPr>
              <a:defRPr lang="es-CL"/>
            </a:defPPr>
            <a:lvl1pPr>
              <a:defRPr sz="1400" b="1">
                <a:solidFill>
                  <a:schemeClr val="bg1"/>
                </a:solidFill>
              </a:defRPr>
            </a:lvl1pPr>
          </a:lstStyle>
          <a:p>
            <a:r>
              <a:rPr lang="es-MX" dirty="0">
                <a:latin typeface="GOTHAM-BOOK" panose="02000504050000020004" pitchFamily="2" charset="0"/>
                <a:ea typeface="Tahoma"/>
                <a:cs typeface="Arial" panose="020B0604020202020204" pitchFamily="34" charset="0"/>
              </a:rPr>
              <a:t>Zona</a:t>
            </a:r>
          </a:p>
        </p:txBody>
      </p:sp>
      <p:grpSp>
        <p:nvGrpSpPr>
          <p:cNvPr id="39" name="Group 38"/>
          <p:cNvGrpSpPr/>
          <p:nvPr/>
        </p:nvGrpSpPr>
        <p:grpSpPr>
          <a:xfrm>
            <a:off x="6440467" y="2186267"/>
            <a:ext cx="4433594" cy="3199969"/>
            <a:chOff x="2595398" y="3664847"/>
            <a:chExt cx="4433594" cy="3199969"/>
          </a:xfrm>
        </p:grpSpPr>
        <p:sp>
          <p:nvSpPr>
            <p:cNvPr id="40" name="TextBox 39"/>
            <p:cNvSpPr txBox="1"/>
            <p:nvPr/>
          </p:nvSpPr>
          <p:spPr>
            <a:xfrm>
              <a:off x="2727717" y="3763967"/>
              <a:ext cx="4170202" cy="3100849"/>
            </a:xfrm>
            <a:prstGeom prst="rect">
              <a:avLst/>
            </a:prstGeom>
            <a:noFill/>
          </p:spPr>
          <p:txBody>
            <a:bodyPr wrap="square" lIns="91440" tIns="45720" rIns="91440" bIns="45720" rtlCol="0" anchor="t">
              <a:spAutoFit/>
            </a:bodyPr>
            <a:lstStyle/>
            <a:p>
              <a:pPr algn="just"/>
              <a:r>
                <a:rPr lang="es-ES_tradnl" sz="850" b="1">
                  <a:latin typeface="GOTHAM-BOOK" panose="02000504050000020004" pitchFamily="2" charset="0"/>
                  <a:ea typeface="Tahoma"/>
                  <a:cs typeface="Arial" panose="020B0604020202020204" pitchFamily="34" charset="0"/>
                </a:rPr>
                <a:t>Recuadro 2 Clasificación Internacional Uniforme de Ocupaciones (CIUO-08). </a:t>
              </a:r>
            </a:p>
            <a:p>
              <a:pPr algn="just"/>
              <a:endParaRPr lang="es-ES_tradnl" sz="850">
                <a:latin typeface="GOTHAM-BOOK" panose="02000504050000020004" pitchFamily="2" charset="0"/>
                <a:ea typeface="Tahoma"/>
                <a:cs typeface="Arial" panose="020B0604020202020204" pitchFamily="34" charset="0"/>
              </a:endParaRPr>
            </a:p>
            <a:p>
              <a:pPr algn="just"/>
              <a:r>
                <a:rPr lang="es-ES_tradnl" sz="850">
                  <a:latin typeface="GOTHAM-BOOK" panose="02000504050000020004" pitchFamily="2" charset="0"/>
                  <a:ea typeface="Tahoma"/>
                  <a:cs typeface="Arial" panose="020B0604020202020204" pitchFamily="34" charset="0"/>
                </a:rPr>
                <a:t>La CIUO es un instrumento internacional para la clasificación de las ocupaciones. Este listado se deberá utilizar para agrupar las funciones en el trabajo de acuerdo a la realidad de cada centro de trabajo. A continuación, se detallan los grandes grupos de ocupaciones, pero el CdA –asesorado por su OA cuando corresponda- podrá definir el nivel de precisión (uno, dos, tres o cuadro dígitos) a utilizar en la evaluación (Anexo Nº8)</a:t>
              </a:r>
            </a:p>
            <a:p>
              <a:endParaRPr lang="es-ES_tradnl" sz="850">
                <a:latin typeface="GOTHAM-BOOK" panose="02000504050000020004" pitchFamily="2" charset="0"/>
                <a:ea typeface="Tahoma"/>
                <a:cs typeface="Arial" panose="020B0604020202020204" pitchFamily="34" charset="0"/>
              </a:endParaRPr>
            </a:p>
            <a:p>
              <a:pPr marL="228600" indent="-228600">
                <a:buFont typeface="+mj-lt"/>
                <a:buAutoNum type="arabicPeriod"/>
              </a:pPr>
              <a:r>
                <a:rPr lang="es-ES_tradnl" sz="850">
                  <a:latin typeface="GOTHAM-BOOK" panose="02000504050000020004" pitchFamily="2" charset="0"/>
                  <a:ea typeface="Tahoma"/>
                  <a:cs typeface="Arial" panose="020B0604020202020204" pitchFamily="34" charset="0"/>
                </a:rPr>
                <a:t>Directores y gerentes</a:t>
              </a:r>
            </a:p>
            <a:p>
              <a:pPr marL="228600" indent="-228600">
                <a:buFont typeface="+mj-lt"/>
                <a:buAutoNum type="arabicPeriod"/>
              </a:pPr>
              <a:r>
                <a:rPr lang="es-ES_tradnl" sz="850">
                  <a:latin typeface="GOTHAM-BOOK" panose="02000504050000020004" pitchFamily="2" charset="0"/>
                  <a:ea typeface="Tahoma"/>
                  <a:cs typeface="Arial" panose="020B0604020202020204" pitchFamily="34" charset="0"/>
                </a:rPr>
                <a:t>Profesionales, científicos e intelectuales</a:t>
              </a:r>
            </a:p>
            <a:p>
              <a:pPr marL="228600" indent="-228600">
                <a:buFont typeface="+mj-lt"/>
                <a:buAutoNum type="arabicPeriod"/>
              </a:pPr>
              <a:r>
                <a:rPr lang="es-ES_tradnl" sz="850">
                  <a:latin typeface="GOTHAM-BOOK" panose="02000504050000020004" pitchFamily="2" charset="0"/>
                  <a:ea typeface="Tahoma"/>
                  <a:cs typeface="Arial" panose="020B0604020202020204" pitchFamily="34" charset="0"/>
                </a:rPr>
                <a:t>Técnicos y profesionales de nivel medio</a:t>
              </a:r>
            </a:p>
            <a:p>
              <a:pPr marL="228600" indent="-228600">
                <a:buFont typeface="+mj-lt"/>
                <a:buAutoNum type="arabicPeriod"/>
              </a:pPr>
              <a:r>
                <a:rPr lang="es-ES_tradnl" sz="850">
                  <a:latin typeface="GOTHAM-BOOK" panose="02000504050000020004" pitchFamily="2" charset="0"/>
                  <a:ea typeface="Tahoma"/>
                  <a:cs typeface="Arial" panose="020B0604020202020204" pitchFamily="34" charset="0"/>
                </a:rPr>
                <a:t>Personal de apoyo administrativo</a:t>
              </a:r>
            </a:p>
            <a:p>
              <a:pPr marL="228600" indent="-228600">
                <a:buFont typeface="+mj-lt"/>
                <a:buAutoNum type="arabicPeriod"/>
              </a:pPr>
              <a:r>
                <a:rPr lang="es-ES_tradnl" sz="850">
                  <a:latin typeface="GOTHAM-BOOK" panose="02000504050000020004" pitchFamily="2" charset="0"/>
                  <a:ea typeface="Tahoma"/>
                  <a:cs typeface="Arial" panose="020B0604020202020204" pitchFamily="34" charset="0"/>
                </a:rPr>
                <a:t>Trabajadores de los servicios y vendedores de comercios y mercados</a:t>
              </a:r>
            </a:p>
            <a:p>
              <a:pPr marL="228600" indent="-228600">
                <a:buFont typeface="+mj-lt"/>
                <a:buAutoNum type="arabicPeriod"/>
              </a:pPr>
              <a:r>
                <a:rPr lang="es-ES_tradnl" sz="850">
                  <a:latin typeface="GOTHAM-BOOK" panose="02000504050000020004" pitchFamily="2" charset="0"/>
                  <a:ea typeface="Tahoma"/>
                  <a:cs typeface="Arial" panose="020B0604020202020204" pitchFamily="34" charset="0"/>
                </a:rPr>
                <a:t>Agricultores y trabajadores calificados agropecuarios, forestales y pesqueros</a:t>
              </a:r>
            </a:p>
            <a:p>
              <a:pPr marL="228600" indent="-228600">
                <a:buFont typeface="+mj-lt"/>
                <a:buAutoNum type="arabicPeriod"/>
              </a:pPr>
              <a:r>
                <a:rPr lang="es-ES_tradnl" sz="850">
                  <a:latin typeface="GOTHAM-BOOK" panose="02000504050000020004" pitchFamily="2" charset="0"/>
                  <a:ea typeface="Tahoma"/>
                  <a:cs typeface="Arial" panose="020B0604020202020204" pitchFamily="34" charset="0"/>
                </a:rPr>
                <a:t>Oficiales, operarios y artesanos de artes mecánicas y de otros oficios</a:t>
              </a:r>
            </a:p>
            <a:p>
              <a:pPr marL="228600" indent="-228600">
                <a:buFont typeface="+mj-lt"/>
                <a:buAutoNum type="arabicPeriod"/>
              </a:pPr>
              <a:r>
                <a:rPr lang="es-ES_tradnl" sz="850">
                  <a:latin typeface="GOTHAM-BOOK" panose="02000504050000020004" pitchFamily="2" charset="0"/>
                  <a:ea typeface="Tahoma"/>
                  <a:cs typeface="Arial" panose="020B0604020202020204" pitchFamily="34" charset="0"/>
                </a:rPr>
                <a:t>Operadores de instalaciones y máquinas y ensambladores</a:t>
              </a:r>
            </a:p>
            <a:p>
              <a:pPr marL="228600" indent="-228600">
                <a:buFont typeface="+mj-lt"/>
                <a:buAutoNum type="arabicPeriod"/>
              </a:pPr>
              <a:r>
                <a:rPr lang="es-ES_tradnl" sz="850">
                  <a:latin typeface="GOTHAM-BOOK" panose="02000504050000020004" pitchFamily="2" charset="0"/>
                  <a:ea typeface="Tahoma"/>
                  <a:cs typeface="Arial" panose="020B0604020202020204" pitchFamily="34" charset="0"/>
                </a:rPr>
                <a:t>Ocupaciones elementales</a:t>
              </a:r>
            </a:p>
            <a:p>
              <a:pPr marL="228600" indent="-228600">
                <a:buFont typeface="+mj-lt"/>
                <a:buAutoNum type="arabicPeriod"/>
              </a:pPr>
              <a:r>
                <a:rPr lang="es-ES_tradnl" sz="850">
                  <a:latin typeface="GOTHAM-BOOK" panose="02000504050000020004" pitchFamily="2" charset="0"/>
                  <a:ea typeface="Tahoma"/>
                  <a:cs typeface="Arial" panose="020B0604020202020204" pitchFamily="34" charset="0"/>
                </a:rPr>
                <a:t>Ocupaciones militares</a:t>
              </a:r>
            </a:p>
            <a:p>
              <a:endParaRPr lang="es-ES_tradnl" sz="850">
                <a:latin typeface="GOTHAM-BOOK" panose="02000504050000020004" pitchFamily="2" charset="0"/>
                <a:ea typeface="Tahoma"/>
                <a:cs typeface="Arial" panose="020B0604020202020204" pitchFamily="34" charset="0"/>
              </a:endParaRPr>
            </a:p>
          </p:txBody>
        </p:sp>
        <p:sp>
          <p:nvSpPr>
            <p:cNvPr id="41" name="Rectangle 40"/>
            <p:cNvSpPr/>
            <p:nvPr/>
          </p:nvSpPr>
          <p:spPr>
            <a:xfrm>
              <a:off x="2595398" y="3664847"/>
              <a:ext cx="4433594" cy="3084434"/>
            </a:xfrm>
            <a:prstGeom prst="rect">
              <a:avLst/>
            </a:prstGeom>
            <a:noFill/>
            <a:ln w="28575" cmpd="sng">
              <a:solidFill>
                <a:srgbClr val="C6D32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850" dirty="0">
                <a:solidFill>
                  <a:schemeClr val="tx1"/>
                </a:solidFill>
                <a:latin typeface="GOTHAM-BOOK" panose="02000504050000020004" pitchFamily="2" charset="0"/>
                <a:ea typeface="Tahoma"/>
                <a:cs typeface="Arial" panose="020B0604020202020204" pitchFamily="34" charset="0"/>
              </a:endParaRPr>
            </a:p>
          </p:txBody>
        </p:sp>
      </p:grpSp>
      <p:sp>
        <p:nvSpPr>
          <p:cNvPr id="43" name="24 Rectángulo"/>
          <p:cNvSpPr/>
          <p:nvPr/>
        </p:nvSpPr>
        <p:spPr>
          <a:xfrm>
            <a:off x="986678" y="723704"/>
            <a:ext cx="10016196" cy="523220"/>
          </a:xfrm>
          <a:prstGeom prst="rect">
            <a:avLst/>
          </a:prstGeom>
        </p:spPr>
        <p:txBody>
          <a:bodyPr wrap="square" lIns="91440" tIns="45720" rIns="91440" bIns="45720" anchor="t">
            <a:spAutoFit/>
          </a:bodyPr>
          <a:lstStyle/>
          <a:p>
            <a:r>
              <a:rPr lang="es-CL" sz="2800" b="1" dirty="0">
                <a:solidFill>
                  <a:srgbClr val="002060"/>
                </a:solidFill>
                <a:latin typeface="GOTHAM-BOOK" panose="02000504050000020004" pitchFamily="2" charset="0"/>
                <a:ea typeface="Verdana"/>
                <a:cs typeface="Arial" panose="020B0604020202020204" pitchFamily="34" charset="0"/>
              </a:rPr>
              <a:t>Definición de unidades de análisis </a:t>
            </a:r>
          </a:p>
        </p:txBody>
      </p:sp>
      <p:pic>
        <p:nvPicPr>
          <p:cNvPr id="42" name="Imagen 41"/>
          <p:cNvPicPr>
            <a:picLocks noChangeAspect="1"/>
          </p:cNvPicPr>
          <p:nvPr/>
        </p:nvPicPr>
        <p:blipFill>
          <a:blip r:embed="rId3"/>
          <a:stretch>
            <a:fillRect/>
          </a:stretch>
        </p:blipFill>
        <p:spPr>
          <a:xfrm>
            <a:off x="410913" y="3130595"/>
            <a:ext cx="1045299" cy="981456"/>
          </a:xfrm>
          <a:prstGeom prst="rect">
            <a:avLst/>
          </a:prstGeom>
        </p:spPr>
      </p:pic>
      <p:pic>
        <p:nvPicPr>
          <p:cNvPr id="2" name="Imagen 1"/>
          <p:cNvPicPr>
            <a:picLocks noChangeAspect="1"/>
          </p:cNvPicPr>
          <p:nvPr/>
        </p:nvPicPr>
        <p:blipFill>
          <a:blip r:embed="rId4"/>
          <a:stretch>
            <a:fillRect/>
          </a:stretch>
        </p:blipFill>
        <p:spPr>
          <a:xfrm>
            <a:off x="3820620" y="1298844"/>
            <a:ext cx="889477" cy="889915"/>
          </a:xfrm>
          <a:prstGeom prst="rect">
            <a:avLst/>
          </a:prstGeom>
        </p:spPr>
      </p:pic>
      <p:pic>
        <p:nvPicPr>
          <p:cNvPr id="3" name="Imagen 2"/>
          <p:cNvPicPr>
            <a:picLocks noChangeAspect="1"/>
          </p:cNvPicPr>
          <p:nvPr/>
        </p:nvPicPr>
        <p:blipFill>
          <a:blip r:embed="rId5"/>
          <a:stretch>
            <a:fillRect/>
          </a:stretch>
        </p:blipFill>
        <p:spPr>
          <a:xfrm>
            <a:off x="3644663" y="2804354"/>
            <a:ext cx="2326271" cy="778642"/>
          </a:xfrm>
          <a:prstGeom prst="rect">
            <a:avLst/>
          </a:prstGeom>
        </p:spPr>
      </p:pic>
      <p:cxnSp>
        <p:nvCxnSpPr>
          <p:cNvPr id="7" name="Conector recto 6"/>
          <p:cNvCxnSpPr/>
          <p:nvPr/>
        </p:nvCxnSpPr>
        <p:spPr>
          <a:xfrm flipV="1">
            <a:off x="986678" y="1743801"/>
            <a:ext cx="0" cy="108546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986678" y="1743801"/>
            <a:ext cx="2337958"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flipV="1">
            <a:off x="986678" y="4229880"/>
            <a:ext cx="0" cy="108546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986678" y="5315340"/>
            <a:ext cx="2337958"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6"/>
          <a:stretch>
            <a:fillRect/>
          </a:stretch>
        </p:blipFill>
        <p:spPr>
          <a:xfrm>
            <a:off x="3921052" y="4615030"/>
            <a:ext cx="335549" cy="1774489"/>
          </a:xfrm>
          <a:prstGeom prst="rect">
            <a:avLst/>
          </a:prstGeom>
        </p:spPr>
      </p:pic>
      <p:pic>
        <p:nvPicPr>
          <p:cNvPr id="11" name="Imagen 10"/>
          <p:cNvPicPr>
            <a:picLocks noChangeAspect="1"/>
          </p:cNvPicPr>
          <p:nvPr/>
        </p:nvPicPr>
        <p:blipFill>
          <a:blip r:embed="rId7"/>
          <a:stretch>
            <a:fillRect/>
          </a:stretch>
        </p:blipFill>
        <p:spPr>
          <a:xfrm>
            <a:off x="7611118" y="1366553"/>
            <a:ext cx="393637" cy="607434"/>
          </a:xfrm>
          <a:prstGeom prst="rect">
            <a:avLst/>
          </a:prstGeom>
        </p:spPr>
      </p:pic>
      <p:pic>
        <p:nvPicPr>
          <p:cNvPr id="54" name="Imagen 53"/>
          <p:cNvPicPr>
            <a:picLocks noChangeAspect="1"/>
          </p:cNvPicPr>
          <p:nvPr/>
        </p:nvPicPr>
        <p:blipFill>
          <a:blip r:embed="rId7"/>
          <a:stretch>
            <a:fillRect/>
          </a:stretch>
        </p:blipFill>
        <p:spPr>
          <a:xfrm>
            <a:off x="9816435" y="1366553"/>
            <a:ext cx="393637" cy="607434"/>
          </a:xfrm>
          <a:prstGeom prst="rect">
            <a:avLst/>
          </a:prstGeom>
        </p:spPr>
      </p:pic>
      <p:pic>
        <p:nvPicPr>
          <p:cNvPr id="55" name="Imagen 54"/>
          <p:cNvPicPr>
            <a:picLocks noChangeAspect="1"/>
          </p:cNvPicPr>
          <p:nvPr/>
        </p:nvPicPr>
        <p:blipFill>
          <a:blip r:embed="rId7"/>
          <a:stretch>
            <a:fillRect/>
          </a:stretch>
        </p:blipFill>
        <p:spPr>
          <a:xfrm>
            <a:off x="7611118" y="5615824"/>
            <a:ext cx="393637" cy="607434"/>
          </a:xfrm>
          <a:prstGeom prst="rect">
            <a:avLst/>
          </a:prstGeom>
        </p:spPr>
      </p:pic>
      <p:pic>
        <p:nvPicPr>
          <p:cNvPr id="56" name="Imagen 55"/>
          <p:cNvPicPr>
            <a:picLocks noChangeAspect="1"/>
          </p:cNvPicPr>
          <p:nvPr/>
        </p:nvPicPr>
        <p:blipFill>
          <a:blip r:embed="rId7"/>
          <a:stretch>
            <a:fillRect/>
          </a:stretch>
        </p:blipFill>
        <p:spPr>
          <a:xfrm>
            <a:off x="9816435" y="5615824"/>
            <a:ext cx="393637" cy="607434"/>
          </a:xfrm>
          <a:prstGeom prst="rect">
            <a:avLst/>
          </a:prstGeom>
        </p:spPr>
      </p:pic>
      <p:pic>
        <p:nvPicPr>
          <p:cNvPr id="57" name="Imagen 56"/>
          <p:cNvPicPr>
            <a:picLocks noChangeAspect="1"/>
          </p:cNvPicPr>
          <p:nvPr/>
        </p:nvPicPr>
        <p:blipFill>
          <a:blip r:embed="rId7"/>
          <a:stretch>
            <a:fillRect/>
          </a:stretch>
        </p:blipFill>
        <p:spPr>
          <a:xfrm>
            <a:off x="3415635" y="4970365"/>
            <a:ext cx="393637" cy="607434"/>
          </a:xfrm>
          <a:prstGeom prst="rect">
            <a:avLst/>
          </a:prstGeom>
        </p:spPr>
      </p:pic>
      <p:pic>
        <p:nvPicPr>
          <p:cNvPr id="58" name="Imagen 57"/>
          <p:cNvPicPr>
            <a:picLocks noChangeAspect="1"/>
          </p:cNvPicPr>
          <p:nvPr/>
        </p:nvPicPr>
        <p:blipFill>
          <a:blip r:embed="rId7"/>
          <a:stretch>
            <a:fillRect/>
          </a:stretch>
        </p:blipFill>
        <p:spPr>
          <a:xfrm>
            <a:off x="3415635" y="1366554"/>
            <a:ext cx="393637" cy="607434"/>
          </a:xfrm>
          <a:prstGeom prst="rect">
            <a:avLst/>
          </a:prstGeom>
        </p:spPr>
      </p:pic>
    </p:spTree>
    <p:extLst>
      <p:ext uri="{BB962C8B-B14F-4D97-AF65-F5344CB8AC3E}">
        <p14:creationId xmlns:p14="http://schemas.microsoft.com/office/powerpoint/2010/main" val="160434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9876" y="989704"/>
            <a:ext cx="6095456" cy="5868296"/>
          </a:xfrm>
          <a:prstGeom prst="rect">
            <a:avLst/>
          </a:prstGeom>
        </p:spPr>
      </p:pic>
      <p:sp>
        <p:nvSpPr>
          <p:cNvPr id="6" name="5 Título"/>
          <p:cNvSpPr>
            <a:spLocks noGrp="1"/>
          </p:cNvSpPr>
          <p:nvPr>
            <p:ph type="title" idx="4294967295"/>
          </p:nvPr>
        </p:nvSpPr>
        <p:spPr>
          <a:xfrm>
            <a:off x="962276" y="639285"/>
            <a:ext cx="8135938" cy="898525"/>
          </a:xfrm>
          <a:noFill/>
          <a:ln>
            <a:noFill/>
          </a:ln>
        </p:spPr>
        <p:txBody>
          <a:bodyPr>
            <a:normAutofit/>
          </a:bodyPr>
          <a:lstStyle/>
          <a:p>
            <a:pPr algn="l"/>
            <a:r>
              <a:rPr lang="es-CL" sz="2800" dirty="0">
                <a:solidFill>
                  <a:srgbClr val="002060"/>
                </a:solidFill>
                <a:latin typeface="GOTHAM-BOOK" panose="02000504050000020004" pitchFamily="2" charset="0"/>
              </a:rPr>
              <a:t>Definición</a:t>
            </a:r>
            <a:endParaRPr lang="es-CL" sz="2000" dirty="0">
              <a:solidFill>
                <a:srgbClr val="002060"/>
              </a:solidFill>
              <a:latin typeface="GOTHAM-BOOK" panose="02000504050000020004" pitchFamily="2" charset="0"/>
            </a:endParaRPr>
          </a:p>
        </p:txBody>
      </p:sp>
      <p:sp>
        <p:nvSpPr>
          <p:cNvPr id="16" name="15 Rectángulo"/>
          <p:cNvSpPr/>
          <p:nvPr/>
        </p:nvSpPr>
        <p:spPr>
          <a:xfrm>
            <a:off x="491699" y="1836344"/>
            <a:ext cx="6898805" cy="1944122"/>
          </a:xfrm>
          <a:prstGeom prst="rect">
            <a:avLst/>
          </a:prstGeom>
        </p:spPr>
        <p:txBody>
          <a:bodyPr wrap="square" lIns="91440" tIns="45720" rIns="91440" bIns="45720" anchor="t">
            <a:spAutoFit/>
          </a:bodyPr>
          <a:lstStyle/>
          <a:p>
            <a:pPr fontAlgn="base">
              <a:spcBef>
                <a:spcPct val="0"/>
              </a:spcBef>
              <a:spcAft>
                <a:spcPts val="1000"/>
              </a:spcAft>
            </a:pPr>
            <a:r>
              <a:rPr lang="es-MX" sz="1600" b="1" dirty="0">
                <a:solidFill>
                  <a:schemeClr val="tx1">
                    <a:lumMod val="85000"/>
                    <a:lumOff val="15000"/>
                  </a:schemeClr>
                </a:solidFill>
                <a:latin typeface="GOTHAM-BOOK" panose="02000504050000020004" pitchFamily="2" charset="0"/>
                <a:ea typeface="Verdana"/>
                <a:cs typeface="Arial" panose="020B0604020202020204" pitchFamily="34" charset="0"/>
              </a:rPr>
              <a:t>¿Qué son los Factores Psicosociales Laborales?</a:t>
            </a:r>
          </a:p>
          <a:p>
            <a:pPr fontAlgn="base">
              <a:spcBef>
                <a:spcPct val="0"/>
              </a:spcBef>
              <a:spcAft>
                <a:spcPts val="1000"/>
              </a:spcAft>
            </a:pPr>
            <a:r>
              <a:rPr lang="es-MX" sz="1600" dirty="0">
                <a:solidFill>
                  <a:schemeClr val="tx1">
                    <a:lumMod val="85000"/>
                    <a:lumOff val="15000"/>
                  </a:schemeClr>
                </a:solidFill>
                <a:latin typeface="GOTHAM-BOOK" panose="02000504050000020004" pitchFamily="2" charset="0"/>
                <a:ea typeface="Verdana"/>
                <a:cs typeface="Arial" panose="020B0604020202020204" pitchFamily="34" charset="0"/>
              </a:rPr>
              <a:t>Los Factores Psicosociales hacen referencia a aquellas condiciones y situaciones inherentes al trabajo y relacionadas al tipo de </a:t>
            </a:r>
            <a:r>
              <a:rPr lang="es-MX" sz="1600" b="1" dirty="0">
                <a:solidFill>
                  <a:schemeClr val="tx1">
                    <a:lumMod val="85000"/>
                    <a:lumOff val="15000"/>
                  </a:schemeClr>
                </a:solidFill>
                <a:latin typeface="GOTHAM-BOOK" panose="02000504050000020004" pitchFamily="2" charset="0"/>
                <a:ea typeface="Verdana"/>
                <a:cs typeface="Arial" panose="020B0604020202020204" pitchFamily="34" charset="0"/>
              </a:rPr>
              <a:t>organización</a:t>
            </a:r>
            <a:r>
              <a:rPr lang="es-MX" sz="1600" dirty="0">
                <a:solidFill>
                  <a:schemeClr val="tx1">
                    <a:lumMod val="85000"/>
                    <a:lumOff val="15000"/>
                  </a:schemeClr>
                </a:solidFill>
                <a:latin typeface="GOTHAM-BOOK" panose="02000504050000020004" pitchFamily="2" charset="0"/>
                <a:ea typeface="Verdana"/>
                <a:cs typeface="Arial" panose="020B0604020202020204" pitchFamily="34" charset="0"/>
              </a:rPr>
              <a:t>, el </a:t>
            </a:r>
            <a:r>
              <a:rPr lang="es-MX" sz="1600" b="1" dirty="0">
                <a:solidFill>
                  <a:schemeClr val="tx1">
                    <a:lumMod val="85000"/>
                    <a:lumOff val="15000"/>
                  </a:schemeClr>
                </a:solidFill>
                <a:latin typeface="GOTHAM-BOOK" panose="02000504050000020004" pitchFamily="2" charset="0"/>
                <a:ea typeface="Verdana"/>
                <a:cs typeface="Arial" panose="020B0604020202020204" pitchFamily="34" charset="0"/>
              </a:rPr>
              <a:t>contenido</a:t>
            </a:r>
            <a:r>
              <a:rPr lang="es-MX" sz="1600" dirty="0">
                <a:solidFill>
                  <a:schemeClr val="tx1">
                    <a:lumMod val="85000"/>
                    <a:lumOff val="15000"/>
                  </a:schemeClr>
                </a:solidFill>
                <a:latin typeface="GOTHAM-BOOK" panose="02000504050000020004" pitchFamily="2" charset="0"/>
                <a:ea typeface="Verdana"/>
                <a:cs typeface="Arial" panose="020B0604020202020204" pitchFamily="34" charset="0"/>
              </a:rPr>
              <a:t> del trabajo, la </a:t>
            </a:r>
            <a:r>
              <a:rPr lang="es-MX" sz="1600" b="1" dirty="0">
                <a:solidFill>
                  <a:schemeClr val="tx1">
                    <a:lumMod val="85000"/>
                    <a:lumOff val="15000"/>
                  </a:schemeClr>
                </a:solidFill>
                <a:latin typeface="GOTHAM-BOOK" panose="02000504050000020004" pitchFamily="2" charset="0"/>
                <a:ea typeface="Verdana"/>
                <a:cs typeface="Arial" panose="020B0604020202020204" pitchFamily="34" charset="0"/>
              </a:rPr>
              <a:t>relación</a:t>
            </a:r>
            <a:r>
              <a:rPr lang="es-MX" sz="1600" dirty="0">
                <a:solidFill>
                  <a:schemeClr val="tx1">
                    <a:lumMod val="85000"/>
                    <a:lumOff val="15000"/>
                  </a:schemeClr>
                </a:solidFill>
                <a:latin typeface="GOTHAM-BOOK" panose="02000504050000020004" pitchFamily="2" charset="0"/>
                <a:ea typeface="Verdana"/>
                <a:cs typeface="Arial" panose="020B0604020202020204" pitchFamily="34" charset="0"/>
              </a:rPr>
              <a:t> entre personas y la </a:t>
            </a:r>
            <a:r>
              <a:rPr lang="es-MX" sz="1600" b="1" dirty="0">
                <a:solidFill>
                  <a:schemeClr val="tx1">
                    <a:lumMod val="85000"/>
                    <a:lumOff val="15000"/>
                  </a:schemeClr>
                </a:solidFill>
                <a:latin typeface="GOTHAM-BOOK" panose="02000504050000020004" pitchFamily="2" charset="0"/>
                <a:ea typeface="Verdana"/>
                <a:cs typeface="Arial" panose="020B0604020202020204" pitchFamily="34" charset="0"/>
              </a:rPr>
              <a:t>realización</a:t>
            </a:r>
            <a:r>
              <a:rPr lang="es-MX" sz="1600" dirty="0">
                <a:solidFill>
                  <a:schemeClr val="tx1">
                    <a:lumMod val="85000"/>
                    <a:lumOff val="15000"/>
                  </a:schemeClr>
                </a:solidFill>
                <a:latin typeface="GOTHAM-BOOK" panose="02000504050000020004" pitchFamily="2" charset="0"/>
                <a:ea typeface="Verdana"/>
                <a:cs typeface="Arial" panose="020B0604020202020204" pitchFamily="34" charset="0"/>
              </a:rPr>
              <a:t> </a:t>
            </a:r>
            <a:r>
              <a:rPr lang="es-MX" sz="1600" b="1" dirty="0">
                <a:solidFill>
                  <a:schemeClr val="tx1">
                    <a:lumMod val="85000"/>
                    <a:lumOff val="15000"/>
                  </a:schemeClr>
                </a:solidFill>
                <a:latin typeface="GOTHAM-BOOK" panose="02000504050000020004" pitchFamily="2" charset="0"/>
                <a:ea typeface="Verdana"/>
                <a:cs typeface="Arial" panose="020B0604020202020204" pitchFamily="34" charset="0"/>
              </a:rPr>
              <a:t>de la tarea</a:t>
            </a:r>
            <a:r>
              <a:rPr lang="es-MX" sz="1600" dirty="0">
                <a:solidFill>
                  <a:schemeClr val="tx1">
                    <a:lumMod val="85000"/>
                    <a:lumOff val="15000"/>
                  </a:schemeClr>
                </a:solidFill>
                <a:latin typeface="GOTHAM-BOOK" panose="02000504050000020004" pitchFamily="2" charset="0"/>
                <a:ea typeface="Verdana"/>
                <a:cs typeface="Arial" panose="020B0604020202020204" pitchFamily="34" charset="0"/>
              </a:rPr>
              <a:t>, y que tienen capacidad para afectar tanto al bienestar o a la salud (física, psíquica o social) del trabajador y sus condiciones de trabajo.</a:t>
            </a:r>
          </a:p>
        </p:txBody>
      </p:sp>
      <p:sp>
        <p:nvSpPr>
          <p:cNvPr id="28" name="27 Rectángulo"/>
          <p:cNvSpPr/>
          <p:nvPr/>
        </p:nvSpPr>
        <p:spPr>
          <a:xfrm>
            <a:off x="607220" y="3832779"/>
            <a:ext cx="4943727" cy="1600438"/>
          </a:xfrm>
          <a:prstGeom prst="rect">
            <a:avLst/>
          </a:prstGeom>
          <a:solidFill>
            <a:srgbClr val="002060"/>
          </a:solidFill>
          <a:ln>
            <a:solidFill>
              <a:schemeClr val="bg1"/>
            </a:solidFill>
          </a:ln>
        </p:spPr>
        <p:txBody>
          <a:bodyPr wrap="square" lIns="91440" tIns="45720" rIns="91440" bIns="45720" anchor="t">
            <a:spAutoFit/>
          </a:bodyPr>
          <a:lstStyle/>
          <a:p>
            <a:pPr marL="361315" indent="-361315">
              <a:tabLst>
                <a:tab pos="447663" algn="l"/>
              </a:tabLst>
            </a:pPr>
            <a:r>
              <a:rPr lang="es-MX" sz="1400" b="1" kern="0" dirty="0">
                <a:solidFill>
                  <a:schemeClr val="bg1"/>
                </a:solidFill>
                <a:latin typeface="GOTHAM-BOOK" panose="02000504050000020004" pitchFamily="2" charset="0"/>
                <a:ea typeface="Verdana"/>
                <a:cs typeface="Arial" panose="020B0604020202020204" pitchFamily="34" charset="0"/>
              </a:rPr>
              <a:t>¿Para qué evaluar los factores psicosociales laborales?</a:t>
            </a:r>
          </a:p>
          <a:p>
            <a:pPr marL="361315" indent="-361315">
              <a:tabLst>
                <a:tab pos="447663" algn="l"/>
              </a:tabLst>
            </a:pPr>
            <a:endParaRPr lang="es-ES" sz="1400" b="1" dirty="0">
              <a:solidFill>
                <a:schemeClr val="bg1"/>
              </a:solidFill>
              <a:latin typeface="GOTHAM-BOOK" panose="02000504050000020004" pitchFamily="2" charset="0"/>
              <a:ea typeface="Verdana"/>
              <a:cs typeface="Arial" panose="020B0604020202020204" pitchFamily="34" charset="0"/>
            </a:endParaRPr>
          </a:p>
          <a:p>
            <a:pPr>
              <a:tabLst>
                <a:tab pos="447663" algn="l"/>
              </a:tabLst>
            </a:pPr>
            <a:r>
              <a:rPr lang="es-ES" sz="1400" b="1" dirty="0">
                <a:solidFill>
                  <a:schemeClr val="bg1"/>
                </a:solidFill>
                <a:latin typeface="GOTHAM-BOOK" panose="02000504050000020004" pitchFamily="2" charset="0"/>
                <a:ea typeface="Verdana"/>
                <a:cs typeface="Arial" panose="020B0604020202020204" pitchFamily="34" charset="0"/>
              </a:rPr>
              <a:t>Para proteger la salud de los trabajadores/as y así prevenir la aparición de enfermedades mentales de origen laboral, promoviendo una organización del trabajo más saludable.</a:t>
            </a:r>
          </a:p>
        </p:txBody>
      </p:sp>
    </p:spTree>
    <p:extLst>
      <p:ext uri="{BB962C8B-B14F-4D97-AF65-F5344CB8AC3E}">
        <p14:creationId xmlns:p14="http://schemas.microsoft.com/office/powerpoint/2010/main" val="102501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47716" y="1976794"/>
            <a:ext cx="5782959" cy="523220"/>
          </a:xfrm>
          <a:prstGeom prst="rect">
            <a:avLst/>
          </a:prstGeom>
          <a:noFill/>
        </p:spPr>
        <p:txBody>
          <a:bodyPr wrap="square" rtlCol="0">
            <a:spAutoFit/>
          </a:bodyPr>
          <a:lstStyle/>
          <a:p>
            <a:pPr lvl="0" algn="ctr"/>
            <a:r>
              <a:rPr lang="es-CL" sz="2800" dirty="0">
                <a:latin typeface="GOTHAM-BOOK" panose="02000504050000020004" pitchFamily="2" charset="0"/>
              </a:rPr>
              <a:t> </a:t>
            </a:r>
            <a:endParaRPr lang="es-CL" sz="2200" dirty="0">
              <a:latin typeface="GOTHAM-BOOK" panose="02000504050000020004" pitchFamily="2" charset="0"/>
            </a:endParaRPr>
          </a:p>
        </p:txBody>
      </p:sp>
      <p:sp>
        <p:nvSpPr>
          <p:cNvPr id="6" name="13 Rectángulo"/>
          <p:cNvSpPr/>
          <p:nvPr/>
        </p:nvSpPr>
        <p:spPr>
          <a:xfrm>
            <a:off x="2660282" y="2186188"/>
            <a:ext cx="1912362" cy="646331"/>
          </a:xfrm>
          <a:prstGeom prst="rect">
            <a:avLst/>
          </a:prstGeom>
        </p:spPr>
        <p:txBody>
          <a:bodyPr wrap="square">
            <a:spAutoFit/>
          </a:bodyPr>
          <a:lstStyle/>
          <a:p>
            <a:r>
              <a:rPr lang="es-CL" sz="1200" dirty="0">
                <a:latin typeface="GOTHAM-BOOK" panose="02000504050000020004" pitchFamily="2" charset="0"/>
                <a:cs typeface="Arial" panose="020B0604020202020204" pitchFamily="34" charset="0"/>
              </a:rPr>
              <a:t>Simplificar la evaluación de cada Centro de Trabajo</a:t>
            </a:r>
          </a:p>
        </p:txBody>
      </p:sp>
      <p:sp>
        <p:nvSpPr>
          <p:cNvPr id="8" name="15 Rectángulo"/>
          <p:cNvSpPr/>
          <p:nvPr/>
        </p:nvSpPr>
        <p:spPr>
          <a:xfrm>
            <a:off x="7904623" y="2186188"/>
            <a:ext cx="2408200" cy="646331"/>
          </a:xfrm>
          <a:prstGeom prst="rect">
            <a:avLst/>
          </a:prstGeom>
        </p:spPr>
        <p:txBody>
          <a:bodyPr wrap="square">
            <a:spAutoFit/>
          </a:bodyPr>
          <a:lstStyle/>
          <a:p>
            <a:r>
              <a:rPr lang="es-CL" sz="1200" dirty="0">
                <a:latin typeface="GOTHAM-BOOK" panose="02000504050000020004" pitchFamily="2" charset="0"/>
                <a:cs typeface="Arial" panose="020B0604020202020204" pitchFamily="34" charset="0"/>
              </a:rPr>
              <a:t>Enfocar de manera eficiente los recursos para la etapa de Gestión del Riesgo</a:t>
            </a:r>
          </a:p>
        </p:txBody>
      </p:sp>
      <p:sp>
        <p:nvSpPr>
          <p:cNvPr id="9" name="16 Rectángulo"/>
          <p:cNvSpPr/>
          <p:nvPr/>
        </p:nvSpPr>
        <p:spPr>
          <a:xfrm>
            <a:off x="2190985" y="5445225"/>
            <a:ext cx="3328951" cy="646331"/>
          </a:xfrm>
          <a:prstGeom prst="rect">
            <a:avLst/>
          </a:prstGeom>
        </p:spPr>
        <p:txBody>
          <a:bodyPr wrap="square">
            <a:spAutoFit/>
          </a:bodyPr>
          <a:lstStyle/>
          <a:p>
            <a:pPr algn="ctr"/>
            <a:r>
              <a:rPr lang="es-CL" sz="1200" dirty="0">
                <a:latin typeface="GOTHAM-BOOK" panose="02000504050000020004" pitchFamily="2" charset="0"/>
                <a:cs typeface="Arial" panose="020B0604020202020204" pitchFamily="34" charset="0"/>
              </a:rPr>
              <a:t>Exposición a factores de riesgo psicosocial no es igual para todos los trabajadores</a:t>
            </a:r>
          </a:p>
        </p:txBody>
      </p:sp>
      <p:sp>
        <p:nvSpPr>
          <p:cNvPr id="26" name="33 Rectángulo"/>
          <p:cNvSpPr/>
          <p:nvPr/>
        </p:nvSpPr>
        <p:spPr>
          <a:xfrm>
            <a:off x="4926792" y="4170008"/>
            <a:ext cx="2054053" cy="1015664"/>
          </a:xfrm>
          <a:prstGeom prst="rect">
            <a:avLst/>
          </a:prstGeom>
        </p:spPr>
        <p:txBody>
          <a:bodyPr wrap="square">
            <a:spAutoFit/>
          </a:bodyPr>
          <a:lstStyle/>
          <a:p>
            <a:r>
              <a:rPr lang="es-CL" sz="1200" dirty="0">
                <a:latin typeface="GOTHAM-BOOK" panose="02000504050000020004" pitchFamily="2" charset="0"/>
                <a:cs typeface="Arial" panose="020B0604020202020204" pitchFamily="34" charset="0"/>
              </a:rPr>
              <a:t>Hay desigualdades principalmente en:</a:t>
            </a:r>
          </a:p>
          <a:p>
            <a:endParaRPr lang="es-CL" sz="1200" dirty="0">
              <a:latin typeface="GOTHAM-BOOK" panose="02000504050000020004" pitchFamily="2" charset="0"/>
              <a:cs typeface="Arial" panose="020B0604020202020204" pitchFamily="34" charset="0"/>
            </a:endParaRPr>
          </a:p>
          <a:p>
            <a:pPr marL="171450" indent="-171450">
              <a:buFont typeface="Arial" panose="020B0604020202020204" pitchFamily="34" charset="0"/>
              <a:buChar char="•"/>
            </a:pPr>
            <a:r>
              <a:rPr lang="es-CL" sz="1200" dirty="0">
                <a:latin typeface="GOTHAM-BOOK" panose="02000504050000020004" pitchFamily="2" charset="0"/>
                <a:cs typeface="Arial" panose="020B0604020202020204" pitchFamily="34" charset="0"/>
              </a:rPr>
              <a:t>  Función</a:t>
            </a:r>
          </a:p>
          <a:p>
            <a:pPr marL="171450" indent="-171450">
              <a:buFont typeface="Arial" panose="020B0604020202020204" pitchFamily="34" charset="0"/>
              <a:buChar char="•"/>
            </a:pPr>
            <a:r>
              <a:rPr lang="es-CL" sz="1200" dirty="0">
                <a:latin typeface="GOTHAM-BOOK" panose="02000504050000020004" pitchFamily="2" charset="0"/>
                <a:cs typeface="Arial" panose="020B0604020202020204" pitchFamily="34" charset="0"/>
              </a:rPr>
              <a:t>  Género</a:t>
            </a:r>
          </a:p>
        </p:txBody>
      </p:sp>
      <p:grpSp>
        <p:nvGrpSpPr>
          <p:cNvPr id="5" name="36 Grupo"/>
          <p:cNvGrpSpPr/>
          <p:nvPr/>
        </p:nvGrpSpPr>
        <p:grpSpPr>
          <a:xfrm>
            <a:off x="6697527" y="4380306"/>
            <a:ext cx="1032205" cy="771088"/>
            <a:chOff x="4714876" y="4857760"/>
            <a:chExt cx="857256" cy="785818"/>
          </a:xfrm>
        </p:grpSpPr>
        <p:sp>
          <p:nvSpPr>
            <p:cNvPr id="28" name="34 Flecha derecha"/>
            <p:cNvSpPr/>
            <p:nvPr/>
          </p:nvSpPr>
          <p:spPr>
            <a:xfrm>
              <a:off x="4714876" y="4857760"/>
              <a:ext cx="857256" cy="785818"/>
            </a:xfrm>
            <a:prstGeom prst="rightArrow">
              <a:avLst/>
            </a:prstGeom>
            <a:solidFill>
              <a:srgbClr val="00206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L" sz="2200" dirty="0" err="1">
                <a:solidFill>
                  <a:schemeClr val="bg1"/>
                </a:solidFill>
                <a:latin typeface="GOTHAM-BOOK" panose="02000504050000020004" pitchFamily="2" charset="0"/>
                <a:cs typeface="Arial" panose="020B0604020202020204" pitchFamily="34" charset="0"/>
              </a:endParaRPr>
            </a:p>
          </p:txBody>
        </p:sp>
        <p:sp>
          <p:nvSpPr>
            <p:cNvPr id="29" name="35 Rectángulo"/>
            <p:cNvSpPr/>
            <p:nvPr/>
          </p:nvSpPr>
          <p:spPr>
            <a:xfrm>
              <a:off x="4714876" y="5072075"/>
              <a:ext cx="820353" cy="313656"/>
            </a:xfrm>
            <a:prstGeom prst="rect">
              <a:avLst/>
            </a:prstGeom>
          </p:spPr>
          <p:txBody>
            <a:bodyPr wrap="none">
              <a:spAutoFit/>
            </a:bodyPr>
            <a:lstStyle/>
            <a:p>
              <a:r>
                <a:rPr lang="es-CL" sz="1400" b="1" dirty="0">
                  <a:solidFill>
                    <a:schemeClr val="bg1"/>
                  </a:solidFill>
                  <a:latin typeface="GOTHAM-BOOK" panose="02000504050000020004" pitchFamily="2" charset="0"/>
                  <a:cs typeface="Arial" panose="020B0604020202020204" pitchFamily="34" charset="0"/>
                </a:rPr>
                <a:t>Obliga a </a:t>
              </a:r>
            </a:p>
          </p:txBody>
        </p:sp>
      </p:grpSp>
      <p:sp>
        <p:nvSpPr>
          <p:cNvPr id="31" name="38 Rectángulo"/>
          <p:cNvSpPr/>
          <p:nvPr/>
        </p:nvSpPr>
        <p:spPr>
          <a:xfrm>
            <a:off x="7334993" y="3705603"/>
            <a:ext cx="2904038" cy="461665"/>
          </a:xfrm>
          <a:prstGeom prst="rect">
            <a:avLst/>
          </a:prstGeom>
        </p:spPr>
        <p:txBody>
          <a:bodyPr wrap="square">
            <a:spAutoFit/>
          </a:bodyPr>
          <a:lstStyle/>
          <a:p>
            <a:r>
              <a:rPr lang="es-CL" sz="1200" dirty="0">
                <a:latin typeface="GOTHAM-BOOK" panose="02000504050000020004" pitchFamily="2" charset="0"/>
                <a:cs typeface="Arial" panose="020B0604020202020204" pitchFamily="34" charset="0"/>
              </a:rPr>
              <a:t>Distinguir unidades que permitan una intervención focalizada en:</a:t>
            </a:r>
          </a:p>
        </p:txBody>
      </p:sp>
      <p:sp>
        <p:nvSpPr>
          <p:cNvPr id="32" name="39 Rectángulo"/>
          <p:cNvSpPr/>
          <p:nvPr/>
        </p:nvSpPr>
        <p:spPr>
          <a:xfrm>
            <a:off x="7858346" y="4504072"/>
            <a:ext cx="2452916" cy="584775"/>
          </a:xfrm>
          <a:prstGeom prst="rect">
            <a:avLst/>
          </a:prstGeom>
        </p:spPr>
        <p:txBody>
          <a:bodyPr wrap="none">
            <a:spAutoFit/>
          </a:bodyPr>
          <a:lstStyle/>
          <a:p>
            <a:pPr marL="285750" indent="-285750" algn="just">
              <a:buFont typeface="Arial" panose="020B0604020202020204" pitchFamily="34" charset="0"/>
              <a:buChar char="•"/>
            </a:pPr>
            <a:r>
              <a:rPr lang="es-CL" sz="1600" b="1" dirty="0">
                <a:solidFill>
                  <a:srgbClr val="002060"/>
                </a:solidFill>
                <a:latin typeface="GOTHAM-BOOK" panose="02000504050000020004" pitchFamily="2" charset="0"/>
                <a:cs typeface="Arial" panose="020B0604020202020204" pitchFamily="34" charset="0"/>
              </a:rPr>
              <a:t>Funciones</a:t>
            </a:r>
          </a:p>
          <a:p>
            <a:pPr marL="285750" indent="-285750" algn="just">
              <a:buFont typeface="Arial" panose="020B0604020202020204" pitchFamily="34" charset="0"/>
              <a:buChar char="•"/>
            </a:pPr>
            <a:r>
              <a:rPr lang="es-CL" sz="1600" b="1" dirty="0" smtClean="0">
                <a:solidFill>
                  <a:srgbClr val="002060"/>
                </a:solidFill>
                <a:latin typeface="GOTHAM-BOOK" panose="02000504050000020004" pitchFamily="2" charset="0"/>
                <a:cs typeface="Arial" panose="020B0604020202020204" pitchFamily="34" charset="0"/>
              </a:rPr>
              <a:t> Lugares </a:t>
            </a:r>
            <a:r>
              <a:rPr lang="es-CL" sz="1600" b="1" dirty="0">
                <a:solidFill>
                  <a:srgbClr val="002060"/>
                </a:solidFill>
                <a:latin typeface="GOTHAM-BOOK" panose="02000504050000020004" pitchFamily="2" charset="0"/>
                <a:cs typeface="Arial" panose="020B0604020202020204" pitchFamily="34" charset="0"/>
              </a:rPr>
              <a:t>de trabajo</a:t>
            </a:r>
          </a:p>
        </p:txBody>
      </p:sp>
      <p:sp>
        <p:nvSpPr>
          <p:cNvPr id="34" name="82 Rectángulo"/>
          <p:cNvSpPr/>
          <p:nvPr/>
        </p:nvSpPr>
        <p:spPr>
          <a:xfrm>
            <a:off x="907677" y="690783"/>
            <a:ext cx="4917399" cy="503516"/>
          </a:xfrm>
          <a:prstGeom prst="rect">
            <a:avLst/>
          </a:prstGeom>
        </p:spPr>
        <p:txBody>
          <a:bodyPr wrap="none" lIns="71927" tIns="35963" rIns="71927" bIns="35963">
            <a:spAutoFit/>
          </a:bodyPr>
          <a:lstStyle/>
          <a:p>
            <a:r>
              <a:rPr lang="es-CL" sz="2800" b="1" dirty="0">
                <a:solidFill>
                  <a:srgbClr val="002060"/>
                </a:solidFill>
                <a:latin typeface="GOTHAM-BOOK" panose="02000504050000020004" pitchFamily="2" charset="0"/>
                <a:cs typeface="Arial" panose="020B0604020202020204" pitchFamily="34" charset="0"/>
              </a:rPr>
              <a:t>Importancia de Segmentar</a:t>
            </a:r>
          </a:p>
        </p:txBody>
      </p:sp>
      <p:pic>
        <p:nvPicPr>
          <p:cNvPr id="12" name="Imagen 11"/>
          <p:cNvPicPr>
            <a:picLocks noChangeAspect="1"/>
          </p:cNvPicPr>
          <p:nvPr/>
        </p:nvPicPr>
        <p:blipFill>
          <a:blip r:embed="rId2"/>
          <a:stretch>
            <a:fillRect/>
          </a:stretch>
        </p:blipFill>
        <p:spPr>
          <a:xfrm>
            <a:off x="1442258" y="1839519"/>
            <a:ext cx="1055296" cy="1311771"/>
          </a:xfrm>
          <a:prstGeom prst="rect">
            <a:avLst/>
          </a:prstGeom>
        </p:spPr>
      </p:pic>
      <p:pic>
        <p:nvPicPr>
          <p:cNvPr id="14" name="Imagen 13"/>
          <p:cNvPicPr>
            <a:picLocks noChangeAspect="1"/>
          </p:cNvPicPr>
          <p:nvPr/>
        </p:nvPicPr>
        <p:blipFill>
          <a:blip r:embed="rId3"/>
          <a:stretch>
            <a:fillRect/>
          </a:stretch>
        </p:blipFill>
        <p:spPr>
          <a:xfrm>
            <a:off x="6051750" y="1867415"/>
            <a:ext cx="1283243" cy="1283875"/>
          </a:xfrm>
          <a:prstGeom prst="rect">
            <a:avLst/>
          </a:prstGeom>
        </p:spPr>
      </p:pic>
      <p:pic>
        <p:nvPicPr>
          <p:cNvPr id="15" name="Imagen 14"/>
          <p:cNvPicPr>
            <a:picLocks noChangeAspect="1"/>
          </p:cNvPicPr>
          <p:nvPr/>
        </p:nvPicPr>
        <p:blipFill>
          <a:blip r:embed="rId4"/>
          <a:stretch>
            <a:fillRect/>
          </a:stretch>
        </p:blipFill>
        <p:spPr>
          <a:xfrm>
            <a:off x="3035886" y="3796510"/>
            <a:ext cx="1536758" cy="1415125"/>
          </a:xfrm>
          <a:prstGeom prst="rect">
            <a:avLst/>
          </a:prstGeom>
        </p:spPr>
      </p:pic>
    </p:spTree>
    <p:extLst>
      <p:ext uri="{BB962C8B-B14F-4D97-AF65-F5344CB8AC3E}">
        <p14:creationId xmlns:p14="http://schemas.microsoft.com/office/powerpoint/2010/main" val="399496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255" y="1549100"/>
            <a:ext cx="5514405" cy="5308899"/>
          </a:xfrm>
          <a:prstGeom prst="rect">
            <a:avLst/>
          </a:prstGeom>
        </p:spPr>
      </p:pic>
      <p:sp>
        <p:nvSpPr>
          <p:cNvPr id="98" name="CuadroTexto 97"/>
          <p:cNvSpPr txBox="1"/>
          <p:nvPr/>
        </p:nvSpPr>
        <p:spPr>
          <a:xfrm rot="5400000">
            <a:off x="3303984" y="-430726"/>
            <a:ext cx="1908215" cy="6741885"/>
          </a:xfrm>
          <a:prstGeom prst="rect">
            <a:avLst/>
          </a:prstGeom>
          <a:noFill/>
        </p:spPr>
        <p:txBody>
          <a:bodyPr vert="vert270" wrap="square" lIns="91440" tIns="45720" rIns="91440" bIns="45720" rtlCol="0" anchor="t">
            <a:spAutoFit/>
          </a:bodyPr>
          <a:lstStyle/>
          <a:p>
            <a:r>
              <a:rPr lang="es-MX" sz="1400" b="1" dirty="0">
                <a:latin typeface="GOTHAM-BOOK" panose="02000504050000020004" pitchFamily="2" charset="0"/>
                <a:ea typeface="+mn-lt"/>
                <a:cs typeface="+mn-lt"/>
              </a:rPr>
              <a:t>Empresas en régimen de subcontratación:</a:t>
            </a:r>
          </a:p>
          <a:p>
            <a:endParaRPr lang="es-MX" sz="1400" b="1" dirty="0">
              <a:latin typeface="GOTHAM-BOOK" panose="02000504050000020004" pitchFamily="2" charset="0"/>
              <a:ea typeface="+mn-lt"/>
              <a:cs typeface="+mn-lt"/>
            </a:endParaRPr>
          </a:p>
          <a:p>
            <a:pPr marL="285750" indent="-285750">
              <a:buFont typeface="Arial" panose="020B0604020202020204" pitchFamily="34" charset="0"/>
              <a:buChar char="•"/>
            </a:pPr>
            <a:r>
              <a:rPr lang="es-MX" sz="1400" dirty="0">
                <a:latin typeface="GOTHAM-BOOK" panose="02000504050000020004" pitchFamily="2" charset="0"/>
                <a:ea typeface="+mn-lt"/>
                <a:cs typeface="+mn-lt"/>
              </a:rPr>
              <a:t>Aquellas que tengan centros con menos de 10 trabajadores deben agrupar a trabajadores de distintas faenas de la misma región para alcanzar este número.</a:t>
            </a:r>
          </a:p>
          <a:p>
            <a:pPr marL="285750" indent="-285750">
              <a:buFont typeface="Arial" panose="020B0604020202020204" pitchFamily="34" charset="0"/>
              <a:buChar char="•"/>
            </a:pPr>
            <a:r>
              <a:rPr lang="es-MX" sz="1400" dirty="0">
                <a:latin typeface="GOTHAM-BOOK" panose="02000504050000020004" pitchFamily="2" charset="0"/>
                <a:ea typeface="+mn-lt"/>
                <a:cs typeface="+mn-lt"/>
              </a:rPr>
              <a:t> </a:t>
            </a:r>
            <a:endParaRPr lang="es-ES" dirty="0">
              <a:latin typeface="GOTHAM-BOOK" panose="02000504050000020004" pitchFamily="2" charset="0"/>
              <a:ea typeface="+mn-lt"/>
              <a:cs typeface="+mn-lt"/>
            </a:endParaRPr>
          </a:p>
          <a:p>
            <a:pPr marL="285750" indent="-285750">
              <a:buFont typeface="Arial" panose="020B0604020202020204" pitchFamily="34" charset="0"/>
              <a:buChar char="•"/>
            </a:pPr>
            <a:r>
              <a:rPr lang="es-MX" sz="1400" dirty="0">
                <a:latin typeface="GOTHAM-BOOK" panose="02000504050000020004" pitchFamily="2" charset="0"/>
                <a:ea typeface="+mn-lt"/>
                <a:cs typeface="+mn-lt"/>
              </a:rPr>
              <a:t>La empresa principal debe informar a sus empresas contratistas de la obligatoriedad de medir los FRPSL.</a:t>
            </a:r>
            <a:endParaRPr lang="es-ES" dirty="0">
              <a:latin typeface="GOTHAM-BOOK" panose="02000504050000020004" pitchFamily="2" charset="0"/>
              <a:ea typeface="+mn-lt"/>
              <a:cs typeface="+mn-lt"/>
            </a:endParaRPr>
          </a:p>
        </p:txBody>
      </p:sp>
      <p:sp>
        <p:nvSpPr>
          <p:cNvPr id="4" name="CuadroTexto 3">
            <a:extLst>
              <a:ext uri="{FF2B5EF4-FFF2-40B4-BE49-F238E27FC236}">
                <a16:creationId xmlns:a16="http://schemas.microsoft.com/office/drawing/2014/main" id="{2705C796-ECCF-A5AB-E6DA-073FE55A7B8C}"/>
              </a:ext>
            </a:extLst>
          </p:cNvPr>
          <p:cNvSpPr txBox="1"/>
          <p:nvPr/>
        </p:nvSpPr>
        <p:spPr>
          <a:xfrm>
            <a:off x="880957" y="4201158"/>
            <a:ext cx="632666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err="1">
                <a:latin typeface="GOTHAM-BOOK" panose="02000504050000020004" pitchFamily="2" charset="0"/>
                <a:ea typeface="Tahoma"/>
                <a:cs typeface="Tahoma"/>
              </a:rPr>
              <a:t>Empresas</a:t>
            </a:r>
            <a:r>
              <a:rPr lang="en-US" sz="1400" b="1" dirty="0">
                <a:latin typeface="GOTHAM-BOOK" panose="02000504050000020004" pitchFamily="2" charset="0"/>
                <a:ea typeface="Tahoma"/>
                <a:cs typeface="Tahoma"/>
              </a:rPr>
              <a:t> de </a:t>
            </a:r>
            <a:r>
              <a:rPr lang="en-US" sz="1400" b="1" dirty="0" err="1">
                <a:latin typeface="GOTHAM-BOOK" panose="02000504050000020004" pitchFamily="2" charset="0"/>
                <a:ea typeface="Tahoma"/>
                <a:cs typeface="Tahoma"/>
              </a:rPr>
              <a:t>servicios</a:t>
            </a:r>
            <a:r>
              <a:rPr lang="en-US" sz="1400" b="1" dirty="0">
                <a:latin typeface="GOTHAM-BOOK" panose="02000504050000020004" pitchFamily="2" charset="0"/>
                <a:ea typeface="Tahoma"/>
                <a:cs typeface="Tahoma"/>
              </a:rPr>
              <a:t> </a:t>
            </a:r>
            <a:r>
              <a:rPr lang="en-US" sz="1400" b="1" dirty="0" err="1">
                <a:latin typeface="GOTHAM-BOOK" panose="02000504050000020004" pitchFamily="2" charset="0"/>
                <a:ea typeface="Tahoma"/>
                <a:cs typeface="Tahoma"/>
              </a:rPr>
              <a:t>transitorios</a:t>
            </a:r>
            <a:r>
              <a:rPr lang="en-US" sz="1400" b="1" dirty="0">
                <a:latin typeface="GOTHAM-BOOK" panose="02000504050000020004" pitchFamily="2" charset="0"/>
                <a:ea typeface="Tahoma"/>
                <a:cs typeface="Tahoma"/>
              </a:rPr>
              <a:t>:</a:t>
            </a:r>
            <a:endParaRPr lang="es-ES" sz="1400" b="1" dirty="0">
              <a:latin typeface="GOTHAM-BOOK" panose="02000504050000020004" pitchFamily="2" charset="0"/>
              <a:ea typeface="Tahoma"/>
              <a:cs typeface="Calibri"/>
            </a:endParaRPr>
          </a:p>
          <a:p>
            <a:endParaRPr lang="en-US" sz="1400" b="1" dirty="0">
              <a:latin typeface="GOTHAM-BOOK" panose="02000504050000020004" pitchFamily="2" charset="0"/>
              <a:ea typeface="Tahoma"/>
              <a:cs typeface="Tahoma"/>
            </a:endParaRPr>
          </a:p>
          <a:p>
            <a:pPr marL="285750" indent="-285750">
              <a:buFont typeface="Arial" panose="020B0604020202020204" pitchFamily="34" charset="0"/>
              <a:buChar char="•"/>
            </a:pPr>
            <a:r>
              <a:rPr lang="en-US" sz="1400" dirty="0">
                <a:latin typeface="GOTHAM-BOOK" panose="02000504050000020004" pitchFamily="2" charset="0"/>
                <a:ea typeface="Tahoma"/>
                <a:cs typeface="Tahoma"/>
              </a:rPr>
              <a:t>La </a:t>
            </a:r>
            <a:r>
              <a:rPr lang="en-US" sz="1400" dirty="0" err="1">
                <a:latin typeface="GOTHAM-BOOK" panose="02000504050000020004" pitchFamily="2" charset="0"/>
                <a:ea typeface="Tahoma"/>
                <a:cs typeface="Tahoma"/>
              </a:rPr>
              <a:t>empresas</a:t>
            </a:r>
            <a:r>
              <a:rPr lang="en-US" sz="1400" dirty="0">
                <a:latin typeface="GOTHAM-BOOK" panose="02000504050000020004" pitchFamily="2" charset="0"/>
                <a:ea typeface="Tahoma"/>
                <a:cs typeface="Tahoma"/>
              </a:rPr>
              <a:t> principal </a:t>
            </a:r>
            <a:r>
              <a:rPr lang="en-US" sz="1400" dirty="0" err="1">
                <a:latin typeface="GOTHAM-BOOK" panose="02000504050000020004" pitchFamily="2" charset="0"/>
                <a:ea typeface="Tahoma"/>
                <a:cs typeface="Tahoma"/>
              </a:rPr>
              <a:t>debera</a:t>
            </a:r>
            <a:r>
              <a:rPr lang="en-US" sz="1400" dirty="0">
                <a:latin typeface="GOTHAM-BOOK" panose="02000504050000020004" pitchFamily="2" charset="0"/>
                <a:ea typeface="Tahoma"/>
                <a:cs typeface="Tahoma"/>
              </a:rPr>
              <a:t>́ </a:t>
            </a:r>
            <a:r>
              <a:rPr lang="en-US" sz="1400" dirty="0" err="1">
                <a:latin typeface="GOTHAM-BOOK" panose="02000504050000020004" pitchFamily="2" charset="0"/>
                <a:ea typeface="Tahoma"/>
                <a:cs typeface="Tahoma"/>
              </a:rPr>
              <a:t>incorporar</a:t>
            </a:r>
            <a:r>
              <a:rPr lang="en-US" sz="1400" dirty="0">
                <a:latin typeface="GOTHAM-BOOK" panose="02000504050000020004" pitchFamily="2" charset="0"/>
                <a:ea typeface="Tahoma"/>
                <a:cs typeface="Tahoma"/>
              </a:rPr>
              <a:t> </a:t>
            </a:r>
            <a:r>
              <a:rPr lang="en-US" sz="1400" dirty="0" err="1">
                <a:latin typeface="GOTHAM-BOOK" panose="02000504050000020004" pitchFamily="2" charset="0"/>
                <a:ea typeface="Tahoma"/>
                <a:cs typeface="Tahoma"/>
              </a:rPr>
              <a:t>en</a:t>
            </a:r>
            <a:r>
              <a:rPr lang="en-US" sz="1400" dirty="0">
                <a:latin typeface="GOTHAM-BOOK" panose="02000504050000020004" pitchFamily="2" charset="0"/>
                <a:ea typeface="Tahoma"/>
                <a:cs typeface="Tahoma"/>
              </a:rPr>
              <a:t> la </a:t>
            </a:r>
            <a:r>
              <a:rPr lang="en-US" sz="1400" dirty="0" err="1">
                <a:latin typeface="GOTHAM-BOOK" panose="02000504050000020004" pitchFamily="2" charset="0"/>
                <a:ea typeface="Tahoma"/>
                <a:cs typeface="Tahoma"/>
              </a:rPr>
              <a:t>evaluación</a:t>
            </a:r>
            <a:r>
              <a:rPr lang="en-US" sz="1400" dirty="0">
                <a:latin typeface="GOTHAM-BOOK" panose="02000504050000020004" pitchFamily="2" charset="0"/>
                <a:ea typeface="Tahoma"/>
                <a:cs typeface="Tahoma"/>
              </a:rPr>
              <a:t> de </a:t>
            </a:r>
            <a:r>
              <a:rPr lang="en-US" sz="1400" dirty="0" err="1">
                <a:latin typeface="GOTHAM-BOOK" panose="02000504050000020004" pitchFamily="2" charset="0"/>
                <a:ea typeface="Tahoma"/>
                <a:cs typeface="Tahoma"/>
              </a:rPr>
              <a:t>los</a:t>
            </a:r>
            <a:r>
              <a:rPr lang="en-US" sz="1400" dirty="0">
                <a:latin typeface="GOTHAM-BOOK" panose="02000504050000020004" pitchFamily="2" charset="0"/>
                <a:ea typeface="Tahoma"/>
                <a:cs typeface="Tahoma"/>
              </a:rPr>
              <a:t> </a:t>
            </a:r>
            <a:r>
              <a:rPr lang="en-US" sz="1400" dirty="0" err="1">
                <a:latin typeface="GOTHAM-BOOK" panose="02000504050000020004" pitchFamily="2" charset="0"/>
                <a:ea typeface="Tahoma"/>
                <a:cs typeface="Tahoma"/>
              </a:rPr>
              <a:t>riesgos</a:t>
            </a:r>
            <a:r>
              <a:rPr lang="en-US" sz="1400" dirty="0">
                <a:latin typeface="GOTHAM-BOOK" panose="02000504050000020004" pitchFamily="2" charset="0"/>
                <a:ea typeface="Tahoma"/>
                <a:cs typeface="Tahoma"/>
              </a:rPr>
              <a:t> </a:t>
            </a:r>
            <a:r>
              <a:rPr lang="en-US" sz="1400" dirty="0" err="1">
                <a:latin typeface="GOTHAM-BOOK" panose="02000504050000020004" pitchFamily="2" charset="0"/>
                <a:ea typeface="Tahoma"/>
                <a:cs typeface="Tahoma"/>
              </a:rPr>
              <a:t>psicosociales</a:t>
            </a:r>
            <a:r>
              <a:rPr lang="en-US" sz="1400" dirty="0">
                <a:latin typeface="GOTHAM-BOOK" panose="02000504050000020004" pitchFamily="2" charset="0"/>
                <a:ea typeface="Tahoma"/>
                <a:cs typeface="Tahoma"/>
              </a:rPr>
              <a:t> a </a:t>
            </a:r>
            <a:r>
              <a:rPr lang="en-US" sz="1400" dirty="0" err="1">
                <a:latin typeface="GOTHAM-BOOK" panose="02000504050000020004" pitchFamily="2" charset="0"/>
                <a:ea typeface="Tahoma"/>
                <a:cs typeface="Tahoma"/>
              </a:rPr>
              <a:t>los</a:t>
            </a:r>
            <a:r>
              <a:rPr lang="en-US" sz="1400" dirty="0">
                <a:latin typeface="GOTHAM-BOOK" panose="02000504050000020004" pitchFamily="2" charset="0"/>
                <a:ea typeface="Tahoma"/>
                <a:cs typeface="Tahoma"/>
              </a:rPr>
              <a:t> </a:t>
            </a:r>
            <a:r>
              <a:rPr lang="en-US" sz="1400" dirty="0" err="1">
                <a:latin typeface="GOTHAM-BOOK" panose="02000504050000020004" pitchFamily="2" charset="0"/>
                <a:ea typeface="Tahoma"/>
                <a:cs typeface="Tahoma"/>
              </a:rPr>
              <a:t>trabajadores</a:t>
            </a:r>
            <a:r>
              <a:rPr lang="en-US" sz="1400" dirty="0">
                <a:latin typeface="GOTHAM-BOOK" panose="02000504050000020004" pitchFamily="2" charset="0"/>
                <a:ea typeface="Tahoma"/>
                <a:cs typeface="Tahoma"/>
              </a:rPr>
              <a:t> de </a:t>
            </a:r>
            <a:r>
              <a:rPr lang="en-US" sz="1400" dirty="0" err="1">
                <a:latin typeface="GOTHAM-BOOK" panose="02000504050000020004" pitchFamily="2" charset="0"/>
                <a:ea typeface="Tahoma"/>
                <a:cs typeface="Tahoma"/>
              </a:rPr>
              <a:t>servicios</a:t>
            </a:r>
            <a:r>
              <a:rPr lang="en-US" sz="1400" dirty="0">
                <a:latin typeface="GOTHAM-BOOK" panose="02000504050000020004" pitchFamily="2" charset="0"/>
                <a:ea typeface="Tahoma"/>
                <a:cs typeface="Tahoma"/>
              </a:rPr>
              <a:t> </a:t>
            </a:r>
            <a:r>
              <a:rPr lang="en-US" sz="1400" dirty="0" err="1">
                <a:latin typeface="GOTHAM-BOOK" panose="02000504050000020004" pitchFamily="2" charset="0"/>
                <a:ea typeface="Tahoma"/>
                <a:cs typeface="Tahoma"/>
              </a:rPr>
              <a:t>transitorios</a:t>
            </a:r>
            <a:r>
              <a:rPr lang="en-US" sz="1400" dirty="0">
                <a:latin typeface="GOTHAM-BOOK" panose="02000504050000020004" pitchFamily="2" charset="0"/>
                <a:ea typeface="Tahoma"/>
                <a:cs typeface="Tahoma"/>
              </a:rPr>
              <a:t> que se </a:t>
            </a:r>
            <a:r>
              <a:rPr lang="en-US" sz="1400" dirty="0" err="1">
                <a:latin typeface="GOTHAM-BOOK" panose="02000504050000020004" pitchFamily="2" charset="0"/>
                <a:ea typeface="Tahoma"/>
                <a:cs typeface="Tahoma"/>
              </a:rPr>
              <a:t>encuentran</a:t>
            </a:r>
            <a:r>
              <a:rPr lang="en-US" sz="1400" dirty="0">
                <a:latin typeface="GOTHAM-BOOK" panose="02000504050000020004" pitchFamily="2" charset="0"/>
                <a:ea typeface="Tahoma"/>
                <a:cs typeface="Tahoma"/>
              </a:rPr>
              <a:t> a </a:t>
            </a:r>
            <a:r>
              <a:rPr lang="en-US" sz="1400" dirty="0" err="1">
                <a:latin typeface="GOTHAM-BOOK" panose="02000504050000020004" pitchFamily="2" charset="0"/>
                <a:ea typeface="Tahoma"/>
                <a:cs typeface="Tahoma"/>
              </a:rPr>
              <a:t>su</a:t>
            </a:r>
            <a:r>
              <a:rPr lang="en-US" sz="1400" dirty="0">
                <a:latin typeface="GOTHAM-BOOK" panose="02000504050000020004" pitchFamily="2" charset="0"/>
                <a:ea typeface="Tahoma"/>
                <a:cs typeface="Tahoma"/>
              </a:rPr>
              <a:t> </a:t>
            </a:r>
            <a:r>
              <a:rPr lang="en-US" sz="1400" dirty="0" err="1">
                <a:latin typeface="GOTHAM-BOOK" panose="02000504050000020004" pitchFamily="2" charset="0"/>
                <a:ea typeface="Tahoma"/>
                <a:cs typeface="Tahoma"/>
              </a:rPr>
              <a:t>disposición</a:t>
            </a:r>
            <a:r>
              <a:rPr lang="en-US" sz="1400" dirty="0">
                <a:latin typeface="GOTHAM-BOOK" panose="02000504050000020004" pitchFamily="2" charset="0"/>
                <a:ea typeface="Tahoma"/>
                <a:cs typeface="Tahoma"/>
              </a:rPr>
              <a:t> al </a:t>
            </a:r>
            <a:r>
              <a:rPr lang="en-US" sz="1400" dirty="0" err="1">
                <a:latin typeface="GOTHAM-BOOK" panose="02000504050000020004" pitchFamily="2" charset="0"/>
                <a:ea typeface="Tahoma"/>
                <a:cs typeface="Tahoma"/>
              </a:rPr>
              <a:t>momento</a:t>
            </a:r>
            <a:r>
              <a:rPr lang="en-US" sz="1400" dirty="0">
                <a:latin typeface="GOTHAM-BOOK" panose="02000504050000020004" pitchFamily="2" charset="0"/>
                <a:ea typeface="Tahoma"/>
                <a:cs typeface="Tahoma"/>
              </a:rPr>
              <a:t> de </a:t>
            </a:r>
            <a:r>
              <a:rPr lang="en-US" sz="1400" dirty="0" err="1">
                <a:latin typeface="GOTHAM-BOOK" panose="02000504050000020004" pitchFamily="2" charset="0"/>
                <a:ea typeface="Tahoma"/>
                <a:cs typeface="Tahoma"/>
              </a:rPr>
              <a:t>su</a:t>
            </a:r>
            <a:r>
              <a:rPr lang="en-US" sz="1400" dirty="0">
                <a:latin typeface="GOTHAM-BOOK" panose="02000504050000020004" pitchFamily="2" charset="0"/>
                <a:ea typeface="Tahoma"/>
                <a:cs typeface="Tahoma"/>
              </a:rPr>
              <a:t> </a:t>
            </a:r>
            <a:r>
              <a:rPr lang="en-US" sz="1400" dirty="0" err="1">
                <a:latin typeface="GOTHAM-BOOK" panose="02000504050000020004" pitchFamily="2" charset="0"/>
                <a:ea typeface="Tahoma"/>
                <a:cs typeface="Tahoma"/>
              </a:rPr>
              <a:t>aplicación</a:t>
            </a:r>
            <a:r>
              <a:rPr lang="en-US" sz="1400" b="1" dirty="0">
                <a:latin typeface="GOTHAM-BOOK" panose="02000504050000020004" pitchFamily="2" charset="0"/>
                <a:ea typeface="Tahoma"/>
                <a:cs typeface="Arial"/>
              </a:rPr>
              <a:t>. </a:t>
            </a:r>
            <a:endParaRPr lang="en-US" sz="1400" dirty="0">
              <a:latin typeface="GOTHAM-BOOK" panose="02000504050000020004" pitchFamily="2" charset="0"/>
              <a:ea typeface="Tahoma"/>
              <a:cs typeface="Tahoma"/>
            </a:endParaRPr>
          </a:p>
        </p:txBody>
      </p:sp>
      <p:sp>
        <p:nvSpPr>
          <p:cNvPr id="6" name="24 Rectángulo"/>
          <p:cNvSpPr/>
          <p:nvPr/>
        </p:nvSpPr>
        <p:spPr>
          <a:xfrm>
            <a:off x="957987" y="529068"/>
            <a:ext cx="10778605" cy="1323439"/>
          </a:xfrm>
          <a:prstGeom prst="rect">
            <a:avLst/>
          </a:prstGeom>
        </p:spPr>
        <p:txBody>
          <a:bodyPr wrap="square" lIns="91440" tIns="45720" rIns="91440" bIns="45720" anchor="t">
            <a:spAutoFit/>
          </a:bodyPr>
          <a:lstStyle/>
          <a:p>
            <a:r>
              <a:rPr lang="es-CL" sz="2800" b="1" dirty="0">
                <a:solidFill>
                  <a:srgbClr val="002060"/>
                </a:solidFill>
                <a:latin typeface="GOTHAM-BOOK" panose="02000504050000020004" pitchFamily="2" charset="0"/>
                <a:ea typeface="Verdana"/>
                <a:cs typeface="Arial" panose="020B0604020202020204" pitchFamily="34" charset="0"/>
              </a:rPr>
              <a:t>Definición de unidades de análisis en situaciones especiales: </a:t>
            </a:r>
            <a:r>
              <a:rPr lang="es-CL" sz="2400" dirty="0">
                <a:solidFill>
                  <a:srgbClr val="002060"/>
                </a:solidFill>
                <a:latin typeface="GOTHAM-BOOK" panose="02000504050000020004" pitchFamily="2" charset="0"/>
                <a:ea typeface="Verdana"/>
                <a:cs typeface="Arial" panose="020B0604020202020204" pitchFamily="34" charset="0"/>
              </a:rPr>
              <a:t>Empresas en régimen de subcontratación y empresas de servicios transitorios.</a:t>
            </a:r>
          </a:p>
        </p:txBody>
      </p:sp>
    </p:spTree>
    <p:extLst>
      <p:ext uri="{BB962C8B-B14F-4D97-AF65-F5344CB8AC3E}">
        <p14:creationId xmlns:p14="http://schemas.microsoft.com/office/powerpoint/2010/main" val="214180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875" y="1990164"/>
            <a:ext cx="5056267" cy="4867835"/>
          </a:xfrm>
          <a:prstGeom prst="rect">
            <a:avLst/>
          </a:prstGeom>
        </p:spPr>
      </p:pic>
      <p:sp>
        <p:nvSpPr>
          <p:cNvPr id="4" name="CuadroTexto 3">
            <a:extLst>
              <a:ext uri="{FF2B5EF4-FFF2-40B4-BE49-F238E27FC236}">
                <a16:creationId xmlns:a16="http://schemas.microsoft.com/office/drawing/2014/main" id="{2705C796-ECCF-A5AB-E6DA-073FE55A7B8C}"/>
              </a:ext>
            </a:extLst>
          </p:cNvPr>
          <p:cNvSpPr txBox="1"/>
          <p:nvPr/>
        </p:nvSpPr>
        <p:spPr>
          <a:xfrm>
            <a:off x="955074" y="2437620"/>
            <a:ext cx="665321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_tradnl" sz="1600" b="1">
                <a:latin typeface="GOTHAM-BOOK" panose="02000504050000020004" pitchFamily="2" charset="0"/>
                <a:ea typeface="+mn-lt"/>
                <a:cs typeface="Arial" panose="020B0604020202020204" pitchFamily="34" charset="0"/>
              </a:rPr>
              <a:t>Trabajadores en régimen exclusivo de teletrabajo:</a:t>
            </a:r>
            <a:endParaRPr lang="es-ES_tradnl" sz="2000" b="1">
              <a:latin typeface="GOTHAM-BOOK" panose="02000504050000020004" pitchFamily="2" charset="0"/>
              <a:ea typeface="Tahoma"/>
              <a:cs typeface="Arial" panose="020B0604020202020204" pitchFamily="34" charset="0"/>
            </a:endParaRPr>
          </a:p>
          <a:p>
            <a:r>
              <a:rPr lang="es-ES_tradnl" sz="1600">
                <a:latin typeface="GOTHAM-BOOK" panose="02000504050000020004" pitchFamily="2" charset="0"/>
                <a:ea typeface="+mn-lt"/>
                <a:cs typeface="Arial" panose="020B0604020202020204" pitchFamily="34" charset="0"/>
              </a:rPr>
              <a:t>Estos trabajadores/as se pueden agrupar en la dirección vial de la jefatura. </a:t>
            </a:r>
            <a:endParaRPr lang="es-ES_tradnl" sz="1600">
              <a:latin typeface="GOTHAM-BOOK" panose="02000504050000020004" pitchFamily="2" charset="0"/>
              <a:ea typeface="Tahoma"/>
              <a:cs typeface="Arial" panose="020B0604020202020204" pitchFamily="34" charset="0"/>
            </a:endParaRPr>
          </a:p>
        </p:txBody>
      </p:sp>
      <p:sp>
        <p:nvSpPr>
          <p:cNvPr id="2" name="CuadroTexto 1">
            <a:extLst>
              <a:ext uri="{FF2B5EF4-FFF2-40B4-BE49-F238E27FC236}">
                <a16:creationId xmlns:a16="http://schemas.microsoft.com/office/drawing/2014/main" id="{14C3AC49-7490-872E-4874-8096B0A49388}"/>
              </a:ext>
            </a:extLst>
          </p:cNvPr>
          <p:cNvSpPr txBox="1"/>
          <p:nvPr/>
        </p:nvSpPr>
        <p:spPr>
          <a:xfrm>
            <a:off x="954505" y="4059219"/>
            <a:ext cx="562637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L" sz="1600" b="1" dirty="0">
                <a:latin typeface="GOTHAM-BOOK" panose="02000504050000020004" pitchFamily="2" charset="0"/>
                <a:cs typeface="Arial" panose="020B0604020202020204" pitchFamily="34" charset="0"/>
              </a:rPr>
              <a:t>Jefaturas locales que dependen de una jefatura regional o de mayor alcance.</a:t>
            </a:r>
            <a:r>
              <a:rPr lang="en-US" sz="1600" b="1" dirty="0">
                <a:latin typeface="GOTHAM-BOOK" panose="02000504050000020004" pitchFamily="2" charset="0"/>
                <a:cs typeface="Arial" panose="020B0604020202020204" pitchFamily="34" charset="0"/>
              </a:rPr>
              <a:t> </a:t>
            </a:r>
            <a:r>
              <a:rPr lang="es-ES" sz="1600" dirty="0">
                <a:solidFill>
                  <a:srgbClr val="000000"/>
                </a:solidFill>
                <a:latin typeface="GOTHAM-BOOK" panose="02000504050000020004" pitchFamily="2" charset="0"/>
                <a:cs typeface="Arial" panose="020B0604020202020204" pitchFamily="34" charset="0"/>
              </a:rPr>
              <a:t>​</a:t>
            </a:r>
          </a:p>
          <a:p>
            <a:r>
              <a:rPr lang="es-ES_tradnl" sz="1600" dirty="0">
                <a:solidFill>
                  <a:srgbClr val="000000"/>
                </a:solidFill>
                <a:latin typeface="GOTHAM-BOOK" panose="02000504050000020004" pitchFamily="2" charset="0"/>
                <a:cs typeface="Arial" panose="020B0604020202020204" pitchFamily="34" charset="0"/>
              </a:rPr>
              <a:t>Corresponde agrupar esas jefaturas en un centro donde se encuentre la jefatura de mayor grado.</a:t>
            </a:r>
            <a:endParaRPr lang="es-ES_tradnl" sz="1600" dirty="0">
              <a:solidFill>
                <a:srgbClr val="000000"/>
              </a:solidFill>
              <a:latin typeface="GOTHAM-BOOK" panose="02000504050000020004" pitchFamily="2" charset="0"/>
              <a:ea typeface="Tahoma"/>
              <a:cs typeface="Arial" panose="020B0604020202020204" pitchFamily="34" charset="0"/>
            </a:endParaRPr>
          </a:p>
        </p:txBody>
      </p:sp>
      <p:sp>
        <p:nvSpPr>
          <p:cNvPr id="6" name="24 Rectángulo"/>
          <p:cNvSpPr/>
          <p:nvPr/>
        </p:nvSpPr>
        <p:spPr>
          <a:xfrm>
            <a:off x="957987" y="529068"/>
            <a:ext cx="10778605" cy="1692771"/>
          </a:xfrm>
          <a:prstGeom prst="rect">
            <a:avLst/>
          </a:prstGeom>
        </p:spPr>
        <p:txBody>
          <a:bodyPr wrap="square" lIns="91440" tIns="45720" rIns="91440" bIns="45720" anchor="t">
            <a:spAutoFit/>
          </a:bodyPr>
          <a:lstStyle/>
          <a:p>
            <a:r>
              <a:rPr lang="es-CL" sz="2800" b="1" dirty="0">
                <a:solidFill>
                  <a:srgbClr val="002060"/>
                </a:solidFill>
                <a:latin typeface="GOTHAM-BOOK" panose="02000504050000020004" pitchFamily="2" charset="0"/>
                <a:ea typeface="Verdana"/>
                <a:cs typeface="Arial" panose="020B0604020202020204" pitchFamily="34" charset="0"/>
              </a:rPr>
              <a:t>Definición de unidades de análisis en situaciones especiales: </a:t>
            </a:r>
            <a:r>
              <a:rPr lang="es-CL" sz="2400" dirty="0">
                <a:solidFill>
                  <a:srgbClr val="002060"/>
                </a:solidFill>
                <a:latin typeface="GOTHAM-BOOK" panose="02000504050000020004" pitchFamily="2" charset="0"/>
                <a:ea typeface="Verdana"/>
                <a:cs typeface="Arial" panose="020B0604020202020204" pitchFamily="34" charset="0"/>
              </a:rPr>
              <a:t>Trabajadores en régimen exclusivo de teletrabajo y jefaturas locales que dependen de una jefatura regional o de mayor alcance.</a:t>
            </a:r>
          </a:p>
        </p:txBody>
      </p:sp>
    </p:spTree>
    <p:extLst>
      <p:ext uri="{BB962C8B-B14F-4D97-AF65-F5344CB8AC3E}">
        <p14:creationId xmlns:p14="http://schemas.microsoft.com/office/powerpoint/2010/main" val="326685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6"/>
          <p:cNvSpPr txBox="1">
            <a:spLocks noChangeArrowheads="1"/>
          </p:cNvSpPr>
          <p:nvPr/>
        </p:nvSpPr>
        <p:spPr bwMode="auto">
          <a:xfrm>
            <a:off x="4676977" y="2421059"/>
            <a:ext cx="5585818" cy="100781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r>
              <a:rPr lang="es-CL" sz="3600" b="1" dirty="0">
                <a:solidFill>
                  <a:srgbClr val="002060"/>
                </a:solidFill>
                <a:latin typeface="GOTHAM-BOOK" panose="02000504050000020004" pitchFamily="2" charset="0"/>
                <a:ea typeface="Verdana" panose="020B0604030504040204" pitchFamily="34" charset="0"/>
                <a:cs typeface="Arial" panose="020B0604020202020204" pitchFamily="34" charset="0"/>
              </a:rPr>
              <a:t>Etapa de Difusión y Sensibilización</a:t>
            </a:r>
          </a:p>
        </p:txBody>
      </p:sp>
      <p:sp>
        <p:nvSpPr>
          <p:cNvPr id="7" name="TextBox 6"/>
          <p:cNvSpPr txBox="1"/>
          <p:nvPr/>
        </p:nvSpPr>
        <p:spPr>
          <a:xfrm>
            <a:off x="3566893" y="2570558"/>
            <a:ext cx="2376264" cy="769441"/>
          </a:xfrm>
          <a:prstGeom prst="rect">
            <a:avLst/>
          </a:prstGeom>
          <a:noFill/>
        </p:spPr>
        <p:txBody>
          <a:bodyPr wrap="square" rtlCol="0">
            <a:spAutoFit/>
          </a:bodyPr>
          <a:lstStyle/>
          <a:p>
            <a:r>
              <a:rPr lang="en-US" sz="4400" b="1" dirty="0">
                <a:solidFill>
                  <a:schemeClr val="tx1">
                    <a:lumMod val="75000"/>
                    <a:lumOff val="25000"/>
                  </a:schemeClr>
                </a:solidFill>
                <a:latin typeface="GOTHAM-BOOK" panose="02000504050000020004" pitchFamily="2" charset="0"/>
                <a:cs typeface="Arial" panose="020B0604020202020204" pitchFamily="34" charset="0"/>
              </a:rPr>
              <a:t>2</a:t>
            </a:r>
          </a:p>
        </p:txBody>
      </p:sp>
      <p:cxnSp>
        <p:nvCxnSpPr>
          <p:cNvPr id="3" name="Conector recto 2"/>
          <p:cNvCxnSpPr/>
          <p:nvPr/>
        </p:nvCxnSpPr>
        <p:spPr>
          <a:xfrm>
            <a:off x="4399878" y="2332184"/>
            <a:ext cx="0" cy="118556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80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148376" y="882589"/>
            <a:ext cx="684803" cy="307777"/>
          </a:xfrm>
          <a:prstGeom prst="rect">
            <a:avLst/>
          </a:prstGeom>
          <a:noFill/>
        </p:spPr>
        <p:txBody>
          <a:bodyPr wrap="none" rtlCol="0">
            <a:spAutoFit/>
          </a:bodyPr>
          <a:lstStyle/>
          <a:p>
            <a:r>
              <a:rPr lang="es-ES" sz="1400" b="1" dirty="0" err="1">
                <a:solidFill>
                  <a:srgbClr val="002060"/>
                </a:solidFill>
                <a:latin typeface="GOTHAM-BOOK" panose="02000504050000020004" pitchFamily="2" charset="0"/>
                <a:cs typeface="Arial" panose="020B0604020202020204" pitchFamily="34" charset="0"/>
              </a:rPr>
              <a:t>CdeA</a:t>
            </a:r>
            <a:endParaRPr lang="es-ES" sz="1400" b="1" dirty="0">
              <a:solidFill>
                <a:srgbClr val="002060"/>
              </a:solidFill>
              <a:latin typeface="GOTHAM-BOOK" panose="02000504050000020004" pitchFamily="2" charset="0"/>
              <a:cs typeface="Arial" panose="020B0604020202020204" pitchFamily="34" charset="0"/>
            </a:endParaRPr>
          </a:p>
        </p:txBody>
      </p:sp>
      <p:sp>
        <p:nvSpPr>
          <p:cNvPr id="6" name="Rectángulo 5"/>
          <p:cNvSpPr/>
          <p:nvPr/>
        </p:nvSpPr>
        <p:spPr>
          <a:xfrm>
            <a:off x="3631482" y="2349608"/>
            <a:ext cx="1854900" cy="646331"/>
          </a:xfrm>
          <a:prstGeom prst="rect">
            <a:avLst/>
          </a:prstGeom>
        </p:spPr>
        <p:txBody>
          <a:bodyPr wrap="square">
            <a:spAutoFit/>
          </a:bodyPr>
          <a:lstStyle/>
          <a:p>
            <a:r>
              <a:rPr lang="es-CL" sz="1200" dirty="0">
                <a:latin typeface="GOTHAM-BOOK" panose="02000504050000020004" pitchFamily="2" charset="0"/>
                <a:cs typeface="Arial" panose="020B0604020202020204" pitchFamily="34" charset="0"/>
              </a:rPr>
              <a:t>Diseñar y ejecutar la estrategia de difusión y sensibilización</a:t>
            </a:r>
            <a:endParaRPr lang="es-ES" sz="1200" dirty="0">
              <a:latin typeface="GOTHAM-BOOK" panose="02000504050000020004" pitchFamily="2" charset="0"/>
              <a:cs typeface="Arial" panose="020B0604020202020204" pitchFamily="34" charset="0"/>
            </a:endParaRPr>
          </a:p>
        </p:txBody>
      </p:sp>
      <p:sp>
        <p:nvSpPr>
          <p:cNvPr id="8" name="Rectángulo 7"/>
          <p:cNvSpPr/>
          <p:nvPr/>
        </p:nvSpPr>
        <p:spPr>
          <a:xfrm>
            <a:off x="6644534" y="2230371"/>
            <a:ext cx="2578851" cy="830997"/>
          </a:xfrm>
          <a:prstGeom prst="rect">
            <a:avLst/>
          </a:prstGeom>
        </p:spPr>
        <p:txBody>
          <a:bodyPr wrap="square">
            <a:spAutoFit/>
          </a:bodyPr>
          <a:lstStyle/>
          <a:p>
            <a:r>
              <a:rPr lang="es-CL" sz="1200" dirty="0">
                <a:latin typeface="GOTHAM-BOOK" panose="02000504050000020004" pitchFamily="2" charset="0"/>
                <a:cs typeface="Arial" panose="020B0604020202020204" pitchFamily="34" charset="0"/>
              </a:rPr>
              <a:t>Entrega de información sobre las características del Cuestionario y sus objetivos y motivación</a:t>
            </a:r>
            <a:endParaRPr lang="es-ES" sz="1200" dirty="0">
              <a:latin typeface="GOTHAM-BOOK" panose="02000504050000020004" pitchFamily="2" charset="0"/>
              <a:cs typeface="Arial" panose="020B0604020202020204" pitchFamily="34" charset="0"/>
            </a:endParaRPr>
          </a:p>
        </p:txBody>
      </p:sp>
      <p:sp>
        <p:nvSpPr>
          <p:cNvPr id="9" name="Rectángulo 8"/>
          <p:cNvSpPr/>
          <p:nvPr/>
        </p:nvSpPr>
        <p:spPr>
          <a:xfrm>
            <a:off x="7661651" y="3193068"/>
            <a:ext cx="1846782" cy="646331"/>
          </a:xfrm>
          <a:prstGeom prst="rect">
            <a:avLst/>
          </a:prstGeom>
        </p:spPr>
        <p:txBody>
          <a:bodyPr wrap="square">
            <a:spAutoFit/>
          </a:bodyPr>
          <a:lstStyle/>
          <a:p>
            <a:r>
              <a:rPr lang="es-CL" sz="1200" dirty="0">
                <a:latin typeface="GOTHAM-BOOK" panose="02000504050000020004" pitchFamily="2" charset="0"/>
                <a:cs typeface="Arial" panose="020B0604020202020204" pitchFamily="34" charset="0"/>
              </a:rPr>
              <a:t>Resolver dudas y temores de los trabajadores</a:t>
            </a:r>
            <a:endParaRPr lang="es-ES" sz="1200" dirty="0">
              <a:latin typeface="GOTHAM-BOOK" panose="02000504050000020004" pitchFamily="2" charset="0"/>
              <a:cs typeface="Arial" panose="020B0604020202020204" pitchFamily="34" charset="0"/>
            </a:endParaRPr>
          </a:p>
        </p:txBody>
      </p:sp>
      <p:cxnSp>
        <p:nvCxnSpPr>
          <p:cNvPr id="17" name="24 Conector recto"/>
          <p:cNvCxnSpPr/>
          <p:nvPr/>
        </p:nvCxnSpPr>
        <p:spPr>
          <a:xfrm>
            <a:off x="5342104" y="2729361"/>
            <a:ext cx="881231" cy="1407"/>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35 Conector recto"/>
          <p:cNvCxnSpPr/>
          <p:nvPr/>
        </p:nvCxnSpPr>
        <p:spPr>
          <a:xfrm rot="5400000">
            <a:off x="5369180" y="3583516"/>
            <a:ext cx="1708886" cy="576"/>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42 Rectángulo"/>
          <p:cNvSpPr/>
          <p:nvPr/>
        </p:nvSpPr>
        <p:spPr>
          <a:xfrm>
            <a:off x="7661651" y="4218255"/>
            <a:ext cx="1538948" cy="646331"/>
          </a:xfrm>
          <a:prstGeom prst="rect">
            <a:avLst/>
          </a:prstGeom>
        </p:spPr>
        <p:txBody>
          <a:bodyPr wrap="square">
            <a:spAutoFit/>
          </a:bodyPr>
          <a:lstStyle/>
          <a:p>
            <a:r>
              <a:rPr lang="es-CL" sz="1200" dirty="0">
                <a:latin typeface="GOTHAM-BOOK" panose="02000504050000020004" pitchFamily="2" charset="0"/>
                <a:cs typeface="Arial" panose="020B0604020202020204" pitchFamily="34" charset="0"/>
              </a:rPr>
              <a:t>Motivarlos a ser agentes activos en este proceso</a:t>
            </a:r>
          </a:p>
        </p:txBody>
      </p:sp>
      <p:sp>
        <p:nvSpPr>
          <p:cNvPr id="25" name="44 Rectángulo"/>
          <p:cNvSpPr/>
          <p:nvPr/>
        </p:nvSpPr>
        <p:spPr>
          <a:xfrm>
            <a:off x="3608865" y="5049251"/>
            <a:ext cx="2384508" cy="738664"/>
          </a:xfrm>
          <a:prstGeom prst="rect">
            <a:avLst/>
          </a:prstGeom>
          <a:solidFill>
            <a:srgbClr val="C6D321"/>
          </a:solidFill>
        </p:spPr>
        <p:txBody>
          <a:bodyPr wrap="square">
            <a:spAutoFit/>
          </a:bodyPr>
          <a:lstStyle/>
          <a:p>
            <a:pPr algn="ctr"/>
            <a:r>
              <a:rPr lang="es-CL" sz="1400" b="1" dirty="0">
                <a:solidFill>
                  <a:srgbClr val="002060"/>
                </a:solidFill>
                <a:latin typeface="GOTHAM-BOOK" panose="02000504050000020004" pitchFamily="2" charset="0"/>
                <a:cs typeface="Arial" panose="020B0604020202020204" pitchFamily="34" charset="0"/>
              </a:rPr>
              <a:t>Promover ambientes de trabajo más saludables para todos</a:t>
            </a:r>
          </a:p>
        </p:txBody>
      </p:sp>
      <p:sp>
        <p:nvSpPr>
          <p:cNvPr id="26" name="45 Rectángulo"/>
          <p:cNvSpPr/>
          <p:nvPr/>
        </p:nvSpPr>
        <p:spPr>
          <a:xfrm>
            <a:off x="7052729" y="5324335"/>
            <a:ext cx="841897" cy="276999"/>
          </a:xfrm>
          <a:prstGeom prst="rect">
            <a:avLst/>
          </a:prstGeom>
        </p:spPr>
        <p:txBody>
          <a:bodyPr wrap="none">
            <a:spAutoFit/>
          </a:bodyPr>
          <a:lstStyle/>
          <a:p>
            <a:r>
              <a:rPr lang="es-CL" sz="1200" dirty="0">
                <a:latin typeface="GOTHAM-BOOK" panose="02000504050000020004" pitchFamily="2" charset="0"/>
                <a:cs typeface="Arial" panose="020B0604020202020204" pitchFamily="34" charset="0"/>
              </a:rPr>
              <a:t>Objetivo</a:t>
            </a:r>
          </a:p>
        </p:txBody>
      </p:sp>
      <p:sp>
        <p:nvSpPr>
          <p:cNvPr id="27" name="46 Flecha derecha"/>
          <p:cNvSpPr/>
          <p:nvPr/>
        </p:nvSpPr>
        <p:spPr>
          <a:xfrm rot="10800000">
            <a:off x="6171498" y="5197751"/>
            <a:ext cx="829394" cy="506337"/>
          </a:xfrm>
          <a:prstGeom prst="rightArrow">
            <a:avLst/>
          </a:prstGeom>
          <a:solidFill>
            <a:srgbClr val="00206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L" sz="2200" dirty="0" err="1">
              <a:solidFill>
                <a:schemeClr val="tx1"/>
              </a:solidFill>
              <a:latin typeface="GOTHAM-BOOK" panose="02000504050000020004" pitchFamily="2" charset="0"/>
              <a:cs typeface="Arial" panose="020B0604020202020204" pitchFamily="34" charset="0"/>
            </a:endParaRPr>
          </a:p>
        </p:txBody>
      </p:sp>
      <p:pic>
        <p:nvPicPr>
          <p:cNvPr id="28" name="Imagen 27"/>
          <p:cNvPicPr>
            <a:picLocks noChangeAspect="1"/>
          </p:cNvPicPr>
          <p:nvPr/>
        </p:nvPicPr>
        <p:blipFill>
          <a:blip r:embed="rId2"/>
          <a:stretch>
            <a:fillRect/>
          </a:stretch>
        </p:blipFill>
        <p:spPr>
          <a:xfrm>
            <a:off x="3651111" y="1237741"/>
            <a:ext cx="1687277" cy="1078513"/>
          </a:xfrm>
          <a:prstGeom prst="rect">
            <a:avLst/>
          </a:prstGeom>
        </p:spPr>
      </p:pic>
      <p:pic>
        <p:nvPicPr>
          <p:cNvPr id="3" name="Imagen 2"/>
          <p:cNvPicPr>
            <a:picLocks noChangeAspect="1"/>
          </p:cNvPicPr>
          <p:nvPr/>
        </p:nvPicPr>
        <p:blipFill>
          <a:blip r:embed="rId3"/>
          <a:stretch>
            <a:fillRect/>
          </a:stretch>
        </p:blipFill>
        <p:spPr>
          <a:xfrm>
            <a:off x="7253303" y="907326"/>
            <a:ext cx="1201404" cy="1201995"/>
          </a:xfrm>
          <a:prstGeom prst="rect">
            <a:avLst/>
          </a:prstGeom>
        </p:spPr>
      </p:pic>
      <p:pic>
        <p:nvPicPr>
          <p:cNvPr id="4" name="Imagen 3"/>
          <p:cNvPicPr>
            <a:picLocks noChangeAspect="1"/>
          </p:cNvPicPr>
          <p:nvPr/>
        </p:nvPicPr>
        <p:blipFill>
          <a:blip r:embed="rId4"/>
          <a:stretch>
            <a:fillRect/>
          </a:stretch>
        </p:blipFill>
        <p:spPr>
          <a:xfrm>
            <a:off x="6847919" y="3145787"/>
            <a:ext cx="653694" cy="835687"/>
          </a:xfrm>
          <a:prstGeom prst="rect">
            <a:avLst/>
          </a:prstGeom>
        </p:spPr>
      </p:pic>
      <p:pic>
        <p:nvPicPr>
          <p:cNvPr id="7" name="Imagen 6"/>
          <p:cNvPicPr>
            <a:picLocks noChangeAspect="1"/>
          </p:cNvPicPr>
          <p:nvPr/>
        </p:nvPicPr>
        <p:blipFill>
          <a:blip r:embed="rId5"/>
          <a:stretch>
            <a:fillRect/>
          </a:stretch>
        </p:blipFill>
        <p:spPr>
          <a:xfrm>
            <a:off x="6793953" y="4203138"/>
            <a:ext cx="761625" cy="774700"/>
          </a:xfrm>
          <a:prstGeom prst="rect">
            <a:avLst/>
          </a:prstGeom>
        </p:spPr>
      </p:pic>
      <p:pic>
        <p:nvPicPr>
          <p:cNvPr id="10" name="Imagen 9"/>
          <p:cNvPicPr>
            <a:picLocks noChangeAspect="1"/>
          </p:cNvPicPr>
          <p:nvPr/>
        </p:nvPicPr>
        <p:blipFill>
          <a:blip r:embed="rId6"/>
          <a:stretch>
            <a:fillRect/>
          </a:stretch>
        </p:blipFill>
        <p:spPr>
          <a:xfrm>
            <a:off x="6387796" y="2459890"/>
            <a:ext cx="198398" cy="306154"/>
          </a:xfrm>
          <a:prstGeom prst="rect">
            <a:avLst/>
          </a:prstGeom>
        </p:spPr>
      </p:pic>
      <p:pic>
        <p:nvPicPr>
          <p:cNvPr id="30" name="Imagen 29"/>
          <p:cNvPicPr>
            <a:picLocks noChangeAspect="1"/>
          </p:cNvPicPr>
          <p:nvPr/>
        </p:nvPicPr>
        <p:blipFill>
          <a:blip r:embed="rId6"/>
          <a:stretch>
            <a:fillRect/>
          </a:stretch>
        </p:blipFill>
        <p:spPr>
          <a:xfrm>
            <a:off x="6387796" y="3352775"/>
            <a:ext cx="198398" cy="306154"/>
          </a:xfrm>
          <a:prstGeom prst="rect">
            <a:avLst/>
          </a:prstGeom>
        </p:spPr>
      </p:pic>
      <p:pic>
        <p:nvPicPr>
          <p:cNvPr id="31" name="Imagen 30"/>
          <p:cNvPicPr>
            <a:picLocks noChangeAspect="1"/>
          </p:cNvPicPr>
          <p:nvPr/>
        </p:nvPicPr>
        <p:blipFill>
          <a:blip r:embed="rId6"/>
          <a:stretch>
            <a:fillRect/>
          </a:stretch>
        </p:blipFill>
        <p:spPr>
          <a:xfrm>
            <a:off x="6387796" y="4320963"/>
            <a:ext cx="198398" cy="306154"/>
          </a:xfrm>
          <a:prstGeom prst="rect">
            <a:avLst/>
          </a:prstGeom>
        </p:spPr>
      </p:pic>
    </p:spTree>
    <p:extLst>
      <p:ext uri="{BB962C8B-B14F-4D97-AF65-F5344CB8AC3E}">
        <p14:creationId xmlns:p14="http://schemas.microsoft.com/office/powerpoint/2010/main" val="86106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1 Flecha derecha"/>
          <p:cNvSpPr/>
          <p:nvPr/>
        </p:nvSpPr>
        <p:spPr>
          <a:xfrm>
            <a:off x="5258187" y="4349209"/>
            <a:ext cx="933068" cy="696213"/>
          </a:xfrm>
          <a:prstGeom prst="rightArrow">
            <a:avLst/>
          </a:prstGeom>
          <a:solidFill>
            <a:srgbClr val="00206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L" sz="2200" dirty="0" err="1">
              <a:solidFill>
                <a:schemeClr val="tx1"/>
              </a:solidFill>
              <a:latin typeface="GOTHAM-BOOK" panose="02000504050000020004" pitchFamily="2" charset="0"/>
              <a:cs typeface="Arial" panose="020B0604020202020204" pitchFamily="34" charset="0"/>
            </a:endParaRPr>
          </a:p>
        </p:txBody>
      </p:sp>
      <p:sp>
        <p:nvSpPr>
          <p:cNvPr id="10" name="Rectángulo 9"/>
          <p:cNvSpPr/>
          <p:nvPr/>
        </p:nvSpPr>
        <p:spPr>
          <a:xfrm>
            <a:off x="6561466" y="1818627"/>
            <a:ext cx="3529206" cy="1200329"/>
          </a:xfrm>
          <a:prstGeom prst="rect">
            <a:avLst/>
          </a:prstGeom>
        </p:spPr>
        <p:txBody>
          <a:bodyPr wrap="square">
            <a:spAutoFit/>
          </a:bodyPr>
          <a:lstStyle/>
          <a:p>
            <a:pPr marL="171450" indent="-171450">
              <a:buClr>
                <a:schemeClr val="tx1"/>
              </a:buClr>
              <a:buFont typeface="Arial" panose="020B0604020202020204" pitchFamily="34" charset="0"/>
              <a:buChar char="•"/>
            </a:pPr>
            <a:r>
              <a:rPr lang="es-CL" sz="1200" dirty="0">
                <a:latin typeface="GOTHAM-BOOK" panose="02000504050000020004" pitchFamily="2" charset="0"/>
                <a:cs typeface="Arial" panose="020B0604020202020204" pitchFamily="34" charset="0"/>
              </a:rPr>
              <a:t>Con trabajadores de distintas secciones del trabajo  </a:t>
            </a:r>
          </a:p>
          <a:p>
            <a:pPr marL="171450" indent="-171450">
              <a:buClr>
                <a:schemeClr val="tx1"/>
              </a:buClr>
              <a:buFont typeface="Arial" panose="020B0604020202020204" pitchFamily="34" charset="0"/>
              <a:buChar char="•"/>
            </a:pPr>
            <a:endParaRPr lang="es-CL" sz="1200" dirty="0">
              <a:latin typeface="GOTHAM-BOOK" panose="02000504050000020004" pitchFamily="2" charset="0"/>
              <a:cs typeface="Arial" panose="020B0604020202020204" pitchFamily="34" charset="0"/>
            </a:endParaRPr>
          </a:p>
          <a:p>
            <a:pPr marL="171450" indent="-171450">
              <a:buClr>
                <a:schemeClr val="tx1"/>
              </a:buClr>
              <a:buFont typeface="Arial" panose="020B0604020202020204" pitchFamily="34" charset="0"/>
              <a:buChar char="•"/>
            </a:pPr>
            <a:r>
              <a:rPr lang="es-CL" sz="1200" dirty="0">
                <a:latin typeface="GOTHAM-BOOK" panose="02000504050000020004" pitchFamily="2" charset="0"/>
                <a:cs typeface="Arial" panose="020B0604020202020204" pitchFamily="34" charset="0"/>
              </a:rPr>
              <a:t>Los propios integrantes del </a:t>
            </a:r>
            <a:r>
              <a:rPr lang="es-CL" sz="1200" dirty="0" err="1">
                <a:latin typeface="GOTHAM-BOOK" panose="02000504050000020004" pitchFamily="2" charset="0"/>
                <a:cs typeface="Arial" panose="020B0604020202020204" pitchFamily="34" charset="0"/>
              </a:rPr>
              <a:t>CdA</a:t>
            </a:r>
            <a:r>
              <a:rPr lang="es-CL" sz="1200" dirty="0">
                <a:latin typeface="GOTHAM-BOOK" panose="02000504050000020004" pitchFamily="2" charset="0"/>
                <a:cs typeface="Arial" panose="020B0604020202020204" pitchFamily="34" charset="0"/>
              </a:rPr>
              <a:t> expliquen el objetivo y la metodología del Cuestionario</a:t>
            </a:r>
          </a:p>
        </p:txBody>
      </p:sp>
      <p:sp>
        <p:nvSpPr>
          <p:cNvPr id="11" name="Rectángulo 10"/>
          <p:cNvSpPr/>
          <p:nvPr/>
        </p:nvSpPr>
        <p:spPr>
          <a:xfrm>
            <a:off x="4687979" y="1499642"/>
            <a:ext cx="971741" cy="276999"/>
          </a:xfrm>
          <a:prstGeom prst="rect">
            <a:avLst/>
          </a:prstGeom>
        </p:spPr>
        <p:txBody>
          <a:bodyPr wrap="none">
            <a:spAutoFit/>
          </a:bodyPr>
          <a:lstStyle/>
          <a:p>
            <a:r>
              <a:rPr lang="es-CL" sz="1200" b="1" dirty="0">
                <a:solidFill>
                  <a:srgbClr val="002060"/>
                </a:solidFill>
                <a:latin typeface="GOTHAM-BOOK" panose="02000504050000020004" pitchFamily="2" charset="0"/>
                <a:cs typeface="Arial" panose="020B0604020202020204" pitchFamily="34" charset="0"/>
              </a:rPr>
              <a:t>Reuniones</a:t>
            </a:r>
            <a:endParaRPr lang="es-ES" sz="1200" b="1" dirty="0">
              <a:solidFill>
                <a:srgbClr val="002060"/>
              </a:solidFill>
              <a:latin typeface="GOTHAM-BOOK" panose="02000504050000020004" pitchFamily="2" charset="0"/>
              <a:cs typeface="Arial" panose="020B0604020202020204" pitchFamily="34" charset="0"/>
            </a:endParaRPr>
          </a:p>
        </p:txBody>
      </p:sp>
      <p:sp>
        <p:nvSpPr>
          <p:cNvPr id="17" name="32 Rectángulo"/>
          <p:cNvSpPr/>
          <p:nvPr/>
        </p:nvSpPr>
        <p:spPr>
          <a:xfrm>
            <a:off x="6315279" y="4129858"/>
            <a:ext cx="3775393" cy="1015663"/>
          </a:xfrm>
          <a:prstGeom prst="rect">
            <a:avLst/>
          </a:prstGeom>
        </p:spPr>
        <p:txBody>
          <a:bodyPr wrap="square">
            <a:spAutoFit/>
          </a:bodyPr>
          <a:lstStyle/>
          <a:p>
            <a:pPr algn="just"/>
            <a:r>
              <a:rPr lang="es-CL" sz="1200" b="1" dirty="0">
                <a:solidFill>
                  <a:srgbClr val="002060"/>
                </a:solidFill>
                <a:latin typeface="GOTHAM-BOOK" panose="02000504050000020004" pitchFamily="2" charset="0"/>
                <a:cs typeface="Arial" panose="020B0604020202020204" pitchFamily="34" charset="0"/>
              </a:rPr>
              <a:t>Los trabajadores:</a:t>
            </a:r>
          </a:p>
          <a:p>
            <a:pPr algn="just"/>
            <a:endParaRPr lang="es-CL" sz="1200" dirty="0">
              <a:latin typeface="GOTHAM-BOOK" panose="02000504050000020004" pitchFamily="2" charset="0"/>
              <a:cs typeface="Arial" panose="020B0604020202020204" pitchFamily="34" charset="0"/>
            </a:endParaRPr>
          </a:p>
          <a:p>
            <a:pPr marL="171450" indent="-171450" algn="just">
              <a:buClr>
                <a:srgbClr val="8FBE00"/>
              </a:buClr>
              <a:buFont typeface="Arial"/>
              <a:buChar char="•"/>
            </a:pPr>
            <a:r>
              <a:rPr lang="es-CL" sz="1200" dirty="0">
                <a:latin typeface="GOTHAM-BOOK" panose="02000504050000020004" pitchFamily="2" charset="0"/>
                <a:cs typeface="Arial" panose="020B0604020202020204" pitchFamily="34" charset="0"/>
              </a:rPr>
              <a:t>  Estarán más informados</a:t>
            </a:r>
          </a:p>
          <a:p>
            <a:pPr marL="171450" indent="-171450" algn="just">
              <a:buClr>
                <a:srgbClr val="8FBE00"/>
              </a:buClr>
              <a:buFont typeface="Arial"/>
              <a:buChar char="•"/>
            </a:pPr>
            <a:endParaRPr lang="es-CL" sz="1200" dirty="0">
              <a:latin typeface="GOTHAM-BOOK" panose="02000504050000020004" pitchFamily="2" charset="0"/>
              <a:cs typeface="Arial" panose="020B0604020202020204" pitchFamily="34" charset="0"/>
            </a:endParaRPr>
          </a:p>
          <a:p>
            <a:pPr marL="171450" indent="-171450" algn="just">
              <a:buClr>
                <a:srgbClr val="8FBE00"/>
              </a:buClr>
              <a:buFont typeface="Arial"/>
              <a:buChar char="•"/>
            </a:pPr>
            <a:r>
              <a:rPr lang="es-CL" sz="1200" dirty="0">
                <a:latin typeface="GOTHAM-BOOK" panose="02000504050000020004" pitchFamily="2" charset="0"/>
                <a:cs typeface="Arial" panose="020B0604020202020204" pitchFamily="34" charset="0"/>
              </a:rPr>
              <a:t>  Serán activos colaboradores del proceso</a:t>
            </a:r>
          </a:p>
        </p:txBody>
      </p:sp>
      <p:sp>
        <p:nvSpPr>
          <p:cNvPr id="19" name="CuadroTexto 18"/>
          <p:cNvSpPr txBox="1"/>
          <p:nvPr/>
        </p:nvSpPr>
        <p:spPr>
          <a:xfrm>
            <a:off x="3008222" y="1571078"/>
            <a:ext cx="684803" cy="307777"/>
          </a:xfrm>
          <a:prstGeom prst="rect">
            <a:avLst/>
          </a:prstGeom>
          <a:noFill/>
        </p:spPr>
        <p:txBody>
          <a:bodyPr wrap="none" rtlCol="0">
            <a:spAutoFit/>
          </a:bodyPr>
          <a:lstStyle/>
          <a:p>
            <a:r>
              <a:rPr lang="es-ES" sz="1400" b="1" dirty="0" err="1">
                <a:solidFill>
                  <a:srgbClr val="002060"/>
                </a:solidFill>
                <a:latin typeface="GOTHAM-BOOK" panose="02000504050000020004" pitchFamily="2" charset="0"/>
                <a:cs typeface="Arial" panose="020B0604020202020204" pitchFamily="34" charset="0"/>
              </a:rPr>
              <a:t>CdeA</a:t>
            </a:r>
            <a:endParaRPr lang="es-ES" sz="1400" b="1" dirty="0">
              <a:solidFill>
                <a:srgbClr val="002060"/>
              </a:solidFill>
              <a:latin typeface="GOTHAM-BOOK" panose="02000504050000020004" pitchFamily="2" charset="0"/>
              <a:cs typeface="Arial" panose="020B0604020202020204" pitchFamily="34" charset="0"/>
            </a:endParaRPr>
          </a:p>
        </p:txBody>
      </p:sp>
      <p:pic>
        <p:nvPicPr>
          <p:cNvPr id="20" name="Imagen 19"/>
          <p:cNvPicPr>
            <a:picLocks noChangeAspect="1"/>
          </p:cNvPicPr>
          <p:nvPr/>
        </p:nvPicPr>
        <p:blipFill>
          <a:blip r:embed="rId2"/>
          <a:stretch>
            <a:fillRect/>
          </a:stretch>
        </p:blipFill>
        <p:spPr>
          <a:xfrm>
            <a:off x="2510957" y="1926230"/>
            <a:ext cx="1687277" cy="1078513"/>
          </a:xfrm>
          <a:prstGeom prst="rect">
            <a:avLst/>
          </a:prstGeom>
        </p:spPr>
      </p:pic>
      <p:pic>
        <p:nvPicPr>
          <p:cNvPr id="3" name="Imagen 2"/>
          <p:cNvPicPr>
            <a:picLocks noChangeAspect="1"/>
          </p:cNvPicPr>
          <p:nvPr/>
        </p:nvPicPr>
        <p:blipFill>
          <a:blip r:embed="rId3"/>
          <a:stretch>
            <a:fillRect/>
          </a:stretch>
        </p:blipFill>
        <p:spPr>
          <a:xfrm>
            <a:off x="2917654" y="3777238"/>
            <a:ext cx="1840426" cy="1489077"/>
          </a:xfrm>
          <a:prstGeom prst="rect">
            <a:avLst/>
          </a:prstGeom>
        </p:spPr>
      </p:pic>
      <p:pic>
        <p:nvPicPr>
          <p:cNvPr id="21" name="Imagen 20"/>
          <p:cNvPicPr>
            <a:picLocks noChangeAspect="1"/>
          </p:cNvPicPr>
          <p:nvPr/>
        </p:nvPicPr>
        <p:blipFill>
          <a:blip r:embed="rId4"/>
          <a:stretch>
            <a:fillRect/>
          </a:stretch>
        </p:blipFill>
        <p:spPr>
          <a:xfrm>
            <a:off x="5098231" y="1897077"/>
            <a:ext cx="1217048" cy="1120720"/>
          </a:xfrm>
          <a:prstGeom prst="rect">
            <a:avLst/>
          </a:prstGeom>
        </p:spPr>
      </p:pic>
    </p:spTree>
    <p:extLst>
      <p:ext uri="{BB962C8B-B14F-4D97-AF65-F5344CB8AC3E}">
        <p14:creationId xmlns:p14="http://schemas.microsoft.com/office/powerpoint/2010/main" val="335225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1969" y="1373478"/>
            <a:ext cx="5696826" cy="5484522"/>
          </a:xfrm>
          <a:prstGeom prst="rect">
            <a:avLst/>
          </a:prstGeom>
        </p:spPr>
      </p:pic>
      <p:sp>
        <p:nvSpPr>
          <p:cNvPr id="10" name="CuadroTexto 9"/>
          <p:cNvSpPr txBox="1"/>
          <p:nvPr/>
        </p:nvSpPr>
        <p:spPr>
          <a:xfrm>
            <a:off x="5366222" y="1104533"/>
            <a:ext cx="1191352" cy="276999"/>
          </a:xfrm>
          <a:prstGeom prst="rect">
            <a:avLst/>
          </a:prstGeom>
          <a:noFill/>
        </p:spPr>
        <p:txBody>
          <a:bodyPr wrap="none" rtlCol="0">
            <a:spAutoFit/>
          </a:bodyPr>
          <a:lstStyle/>
          <a:p>
            <a:r>
              <a:rPr lang="es-ES" sz="1200" b="1" dirty="0">
                <a:solidFill>
                  <a:srgbClr val="002060"/>
                </a:solidFill>
                <a:latin typeface="GOTHAM-BOOK" panose="02000504050000020004" pitchFamily="2" charset="0"/>
                <a:cs typeface="Arial" panose="020B0604020202020204" pitchFamily="34" charset="0"/>
              </a:rPr>
              <a:t>Trabajadores</a:t>
            </a:r>
          </a:p>
        </p:txBody>
      </p:sp>
      <p:sp>
        <p:nvSpPr>
          <p:cNvPr id="11" name="Flecha: a la derecha 17"/>
          <p:cNvSpPr/>
          <p:nvPr/>
        </p:nvSpPr>
        <p:spPr>
          <a:xfrm>
            <a:off x="4031658" y="1443495"/>
            <a:ext cx="1118540" cy="850752"/>
          </a:xfrm>
          <a:prstGeom prst="rightArrow">
            <a:avLst/>
          </a:prstGeom>
          <a:solidFill>
            <a:srgbClr val="00206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sz="2200" dirty="0" err="1">
              <a:solidFill>
                <a:schemeClr val="tx1"/>
              </a:solidFill>
              <a:latin typeface="GOTHAM-BOOK" panose="02000504050000020004" pitchFamily="2" charset="0"/>
              <a:cs typeface="Arial" panose="020B0604020202020204" pitchFamily="34" charset="0"/>
            </a:endParaRPr>
          </a:p>
        </p:txBody>
      </p:sp>
      <p:sp>
        <p:nvSpPr>
          <p:cNvPr id="12" name="Rectángulo 11"/>
          <p:cNvSpPr/>
          <p:nvPr/>
        </p:nvSpPr>
        <p:spPr>
          <a:xfrm>
            <a:off x="4034720" y="1741460"/>
            <a:ext cx="982961" cy="261610"/>
          </a:xfrm>
          <a:prstGeom prst="rect">
            <a:avLst/>
          </a:prstGeom>
        </p:spPr>
        <p:txBody>
          <a:bodyPr wrap="none">
            <a:spAutoFit/>
          </a:bodyPr>
          <a:lstStyle/>
          <a:p>
            <a:r>
              <a:rPr lang="es-CL" sz="1100" b="1" dirty="0">
                <a:solidFill>
                  <a:srgbClr val="FFFFFF"/>
                </a:solidFill>
                <a:latin typeface="GOTHAM-BOOK" panose="02000504050000020004" pitchFamily="2" charset="0"/>
                <a:cs typeface="Arial" panose="020B0604020202020204" pitchFamily="34" charset="0"/>
              </a:rPr>
              <a:t>Asegurarse</a:t>
            </a:r>
            <a:endParaRPr lang="es-ES" sz="1100" b="1" dirty="0">
              <a:solidFill>
                <a:srgbClr val="FFFFFF"/>
              </a:solidFill>
              <a:latin typeface="GOTHAM-BOOK" panose="02000504050000020004" pitchFamily="2" charset="0"/>
              <a:cs typeface="Arial" panose="020B0604020202020204" pitchFamily="34" charset="0"/>
            </a:endParaRPr>
          </a:p>
        </p:txBody>
      </p:sp>
      <p:sp>
        <p:nvSpPr>
          <p:cNvPr id="13" name="Flecha: hacia abajo 19"/>
          <p:cNvSpPr/>
          <p:nvPr/>
        </p:nvSpPr>
        <p:spPr>
          <a:xfrm>
            <a:off x="5510238" y="2344366"/>
            <a:ext cx="1117381" cy="1043345"/>
          </a:xfrm>
          <a:prstGeom prst="downArrow">
            <a:avLst/>
          </a:prstGeom>
          <a:solidFill>
            <a:srgbClr val="00206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sz="2200" dirty="0" err="1">
              <a:solidFill>
                <a:schemeClr val="tx1"/>
              </a:solidFill>
              <a:latin typeface="GOTHAM-BOOK" panose="02000504050000020004" pitchFamily="2" charset="0"/>
              <a:cs typeface="Arial" panose="020B0604020202020204" pitchFamily="34" charset="0"/>
            </a:endParaRPr>
          </a:p>
        </p:txBody>
      </p:sp>
      <p:sp>
        <p:nvSpPr>
          <p:cNvPr id="14" name="Rectángulo 13"/>
          <p:cNvSpPr/>
          <p:nvPr/>
        </p:nvSpPr>
        <p:spPr>
          <a:xfrm>
            <a:off x="5730687" y="2740800"/>
            <a:ext cx="763351" cy="415498"/>
          </a:xfrm>
          <a:prstGeom prst="rect">
            <a:avLst/>
          </a:prstGeom>
          <a:effectLst/>
        </p:spPr>
        <p:txBody>
          <a:bodyPr wrap="none">
            <a:spAutoFit/>
          </a:bodyPr>
          <a:lstStyle/>
          <a:p>
            <a:r>
              <a:rPr lang="es-CL" sz="1050" b="1" dirty="0">
                <a:solidFill>
                  <a:schemeClr val="bg1"/>
                </a:solidFill>
                <a:latin typeface="GOTHAM-BOOK" panose="02000504050000020004" pitchFamily="2" charset="0"/>
                <a:cs typeface="Arial" panose="020B0604020202020204" pitchFamily="34" charset="0"/>
              </a:rPr>
              <a:t>Tengan</a:t>
            </a:r>
          </a:p>
          <a:p>
            <a:r>
              <a:rPr lang="es-CL" sz="1050" b="1" dirty="0">
                <a:solidFill>
                  <a:schemeClr val="bg1"/>
                </a:solidFill>
                <a:latin typeface="GOTHAM-BOOK" panose="02000504050000020004" pitchFamily="2" charset="0"/>
                <a:cs typeface="Arial" panose="020B0604020202020204" pitchFamily="34" charset="0"/>
              </a:rPr>
              <a:t>claridad </a:t>
            </a:r>
            <a:endParaRPr lang="es-ES" sz="1050" b="1" dirty="0">
              <a:solidFill>
                <a:schemeClr val="bg1"/>
              </a:solidFill>
              <a:latin typeface="GOTHAM-BOOK" panose="02000504050000020004" pitchFamily="2" charset="0"/>
              <a:cs typeface="Arial" panose="020B0604020202020204" pitchFamily="34" charset="0"/>
            </a:endParaRPr>
          </a:p>
        </p:txBody>
      </p:sp>
      <p:sp>
        <p:nvSpPr>
          <p:cNvPr id="24" name="CuadroTexto 23"/>
          <p:cNvSpPr txBox="1"/>
          <p:nvPr/>
        </p:nvSpPr>
        <p:spPr>
          <a:xfrm>
            <a:off x="2007761" y="1089144"/>
            <a:ext cx="684803" cy="307777"/>
          </a:xfrm>
          <a:prstGeom prst="rect">
            <a:avLst/>
          </a:prstGeom>
          <a:noFill/>
        </p:spPr>
        <p:txBody>
          <a:bodyPr wrap="none" rtlCol="0">
            <a:spAutoFit/>
          </a:bodyPr>
          <a:lstStyle/>
          <a:p>
            <a:r>
              <a:rPr lang="es-ES" sz="1400" b="1" dirty="0" err="1">
                <a:solidFill>
                  <a:srgbClr val="002060"/>
                </a:solidFill>
                <a:latin typeface="GOTHAM-BOOK" panose="02000504050000020004" pitchFamily="2" charset="0"/>
                <a:cs typeface="Arial" panose="020B0604020202020204" pitchFamily="34" charset="0"/>
              </a:rPr>
              <a:t>CdeA</a:t>
            </a:r>
            <a:endParaRPr lang="es-ES" sz="1400" b="1" dirty="0">
              <a:solidFill>
                <a:srgbClr val="002060"/>
              </a:solidFill>
              <a:latin typeface="GOTHAM-BOOK" panose="02000504050000020004" pitchFamily="2" charset="0"/>
              <a:cs typeface="Arial" panose="020B0604020202020204" pitchFamily="34" charset="0"/>
            </a:endParaRPr>
          </a:p>
        </p:txBody>
      </p:sp>
      <p:pic>
        <p:nvPicPr>
          <p:cNvPr id="25" name="Imagen 24"/>
          <p:cNvPicPr>
            <a:picLocks noChangeAspect="1"/>
          </p:cNvPicPr>
          <p:nvPr/>
        </p:nvPicPr>
        <p:blipFill>
          <a:blip r:embed="rId3"/>
          <a:stretch>
            <a:fillRect/>
          </a:stretch>
        </p:blipFill>
        <p:spPr>
          <a:xfrm>
            <a:off x="1510496" y="1495924"/>
            <a:ext cx="1687277" cy="1078513"/>
          </a:xfrm>
          <a:prstGeom prst="rect">
            <a:avLst/>
          </a:prstGeom>
        </p:spPr>
      </p:pic>
      <p:sp>
        <p:nvSpPr>
          <p:cNvPr id="26" name="24 Rectángulo"/>
          <p:cNvSpPr/>
          <p:nvPr/>
        </p:nvSpPr>
        <p:spPr>
          <a:xfrm>
            <a:off x="1379698" y="3784145"/>
            <a:ext cx="5153861" cy="1569660"/>
          </a:xfrm>
          <a:prstGeom prst="rect">
            <a:avLst/>
          </a:prstGeom>
        </p:spPr>
        <p:txBody>
          <a:bodyPr wrap="square">
            <a:spAutoFit/>
          </a:bodyPr>
          <a:lstStyle/>
          <a:p>
            <a:pPr marL="171450" indent="-171450">
              <a:buFont typeface="Arial" panose="020B0604020202020204" pitchFamily="34" charset="0"/>
              <a:buChar char="•"/>
            </a:pPr>
            <a:r>
              <a:rPr lang="es-CL" sz="1200" dirty="0">
                <a:latin typeface="GOTHAM-BOOK" panose="02000504050000020004" pitchFamily="2" charset="0"/>
                <a:cs typeface="Verdana"/>
              </a:rPr>
              <a:t>Cuál es la unidad a la que pertenecen</a:t>
            </a:r>
          </a:p>
          <a:p>
            <a:pPr marL="171450" indent="-171450">
              <a:buFont typeface="Arial" panose="020B0604020202020204" pitchFamily="34" charset="0"/>
              <a:buChar char="•"/>
            </a:pPr>
            <a:endParaRPr lang="es-CL" sz="1200" dirty="0">
              <a:latin typeface="GOTHAM-BOOK" panose="02000504050000020004" pitchFamily="2" charset="0"/>
              <a:cs typeface="Verdana"/>
            </a:endParaRPr>
          </a:p>
          <a:p>
            <a:pPr marL="171450" indent="-171450">
              <a:buFont typeface="Arial" panose="020B0604020202020204" pitchFamily="34" charset="0"/>
              <a:buChar char="•"/>
            </a:pPr>
            <a:r>
              <a:rPr lang="es-CL" sz="1200" dirty="0">
                <a:latin typeface="GOTHAM-BOOK" panose="02000504050000020004" pitchFamily="2" charset="0"/>
                <a:cs typeface="Verdana"/>
              </a:rPr>
              <a:t>Cuál es su función, oficio o estamento al que se adscribirán para efectos de la medición</a:t>
            </a:r>
          </a:p>
          <a:p>
            <a:pPr marL="171450" indent="-171450">
              <a:buFont typeface="Arial" panose="020B0604020202020204" pitchFamily="34" charset="0"/>
              <a:buChar char="•"/>
            </a:pPr>
            <a:endParaRPr lang="es-CL" sz="1200" dirty="0">
              <a:latin typeface="GOTHAM-BOOK" panose="02000504050000020004" pitchFamily="2" charset="0"/>
              <a:cs typeface="Verdana"/>
            </a:endParaRPr>
          </a:p>
          <a:p>
            <a:pPr marL="171450" indent="-171450">
              <a:buFont typeface="Arial" panose="020B0604020202020204" pitchFamily="34" charset="0"/>
              <a:buChar char="•"/>
            </a:pPr>
            <a:r>
              <a:rPr lang="es-CL" sz="1200" dirty="0">
                <a:latin typeface="GOTHAM-BOOK" panose="02000504050000020004" pitchFamily="2" charset="0"/>
                <a:cs typeface="Verdana"/>
              </a:rPr>
              <a:t>Función que deben seleccionar al responder el Cuestionario</a:t>
            </a:r>
            <a:endParaRPr lang="es-ES" sz="1200" dirty="0">
              <a:latin typeface="GOTHAM-BOOK" panose="02000504050000020004" pitchFamily="2" charset="0"/>
              <a:cs typeface="Verdana"/>
            </a:endParaRPr>
          </a:p>
          <a:p>
            <a:pPr marL="171450" indent="-171450">
              <a:buFont typeface="Arial" panose="020B0604020202020204" pitchFamily="34" charset="0"/>
              <a:buChar char="•"/>
            </a:pPr>
            <a:endParaRPr lang="es-ES" sz="1200" dirty="0">
              <a:latin typeface="GOTHAM-BOOK" panose="02000504050000020004" pitchFamily="2" charset="0"/>
              <a:cs typeface="Verdana"/>
            </a:endParaRPr>
          </a:p>
          <a:p>
            <a:pPr marL="171450" indent="-171450">
              <a:buFont typeface="Arial" panose="020B0604020202020204" pitchFamily="34" charset="0"/>
              <a:buChar char="•"/>
            </a:pPr>
            <a:endParaRPr lang="es-CL" sz="1200" dirty="0">
              <a:latin typeface="GOTHAM-BOOK" panose="02000504050000020004" pitchFamily="2" charset="0"/>
              <a:cs typeface="Verdana"/>
            </a:endParaRPr>
          </a:p>
        </p:txBody>
      </p:sp>
      <p:pic>
        <p:nvPicPr>
          <p:cNvPr id="27" name="Imagen 26"/>
          <p:cNvPicPr>
            <a:picLocks noChangeAspect="1"/>
          </p:cNvPicPr>
          <p:nvPr/>
        </p:nvPicPr>
        <p:blipFill>
          <a:blip r:embed="rId4"/>
          <a:stretch>
            <a:fillRect/>
          </a:stretch>
        </p:blipFill>
        <p:spPr>
          <a:xfrm>
            <a:off x="5698413" y="1457706"/>
            <a:ext cx="818861" cy="769309"/>
          </a:xfrm>
          <a:prstGeom prst="rect">
            <a:avLst/>
          </a:prstGeom>
        </p:spPr>
      </p:pic>
    </p:spTree>
    <p:extLst>
      <p:ext uri="{BB962C8B-B14F-4D97-AF65-F5344CB8AC3E}">
        <p14:creationId xmlns:p14="http://schemas.microsoft.com/office/powerpoint/2010/main" val="262382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2718201" y="4229422"/>
            <a:ext cx="5651247" cy="1169551"/>
          </a:xfrm>
          <a:prstGeom prst="rect">
            <a:avLst/>
          </a:prstGeom>
          <a:solidFill>
            <a:srgbClr val="002060"/>
          </a:solidFill>
          <a:ln w="38100">
            <a:noFill/>
          </a:ln>
        </p:spPr>
        <p:txBody>
          <a:bodyPr wrap="square">
            <a:spAutoFit/>
          </a:bodyPr>
          <a:lstStyle/>
          <a:p>
            <a:endParaRPr lang="es-CL" sz="1400" dirty="0">
              <a:solidFill>
                <a:schemeClr val="bg1"/>
              </a:solidFill>
              <a:latin typeface="GOTHAM-BOOK" panose="02000504050000020004" pitchFamily="2" charset="0"/>
              <a:cs typeface="Arial" panose="020B0604020202020204" pitchFamily="34" charset="0"/>
            </a:endParaRPr>
          </a:p>
          <a:p>
            <a:endParaRPr lang="es-ES" sz="1400" dirty="0">
              <a:solidFill>
                <a:schemeClr val="bg1"/>
              </a:solidFill>
              <a:latin typeface="GOTHAM-BOOK" panose="02000504050000020004" pitchFamily="2" charset="0"/>
              <a:cs typeface="Arial" panose="020B0604020202020204" pitchFamily="34" charset="0"/>
            </a:endParaRPr>
          </a:p>
          <a:p>
            <a:endParaRPr lang="es-ES" sz="1400" dirty="0">
              <a:solidFill>
                <a:schemeClr val="bg1"/>
              </a:solidFill>
              <a:latin typeface="GOTHAM-BOOK" panose="02000504050000020004" pitchFamily="2" charset="0"/>
              <a:cs typeface="Arial" panose="020B0604020202020204" pitchFamily="34" charset="0"/>
            </a:endParaRPr>
          </a:p>
          <a:p>
            <a:endParaRPr lang="es-ES" sz="1400" dirty="0">
              <a:solidFill>
                <a:schemeClr val="bg1"/>
              </a:solidFill>
              <a:latin typeface="GOTHAM-BOOK" panose="02000504050000020004" pitchFamily="2" charset="0"/>
              <a:cs typeface="Arial" panose="020B0604020202020204" pitchFamily="34" charset="0"/>
            </a:endParaRPr>
          </a:p>
          <a:p>
            <a:endParaRPr lang="es-ES" sz="1400" dirty="0">
              <a:solidFill>
                <a:schemeClr val="bg1"/>
              </a:solidFill>
              <a:latin typeface="GOTHAM-BOOK" panose="02000504050000020004" pitchFamily="2" charset="0"/>
              <a:cs typeface="Arial" panose="020B0604020202020204" pitchFamily="34" charset="0"/>
            </a:endParaRPr>
          </a:p>
        </p:txBody>
      </p:sp>
      <p:sp>
        <p:nvSpPr>
          <p:cNvPr id="5" name="Rectángulo 4"/>
          <p:cNvSpPr/>
          <p:nvPr/>
        </p:nvSpPr>
        <p:spPr>
          <a:xfrm>
            <a:off x="4428667" y="4229422"/>
            <a:ext cx="5651247" cy="1169551"/>
          </a:xfrm>
          <a:prstGeom prst="rect">
            <a:avLst/>
          </a:prstGeom>
          <a:solidFill>
            <a:srgbClr val="002060"/>
          </a:solidFill>
          <a:ln w="38100">
            <a:noFill/>
          </a:ln>
        </p:spPr>
        <p:txBody>
          <a:bodyPr wrap="square">
            <a:spAutoFit/>
          </a:bodyPr>
          <a:lstStyle/>
          <a:p>
            <a:endParaRPr lang="es-CL" sz="1400" dirty="0">
              <a:solidFill>
                <a:schemeClr val="bg1"/>
              </a:solidFill>
              <a:latin typeface="GOTHAM-BOOK" panose="02000504050000020004" pitchFamily="2" charset="0"/>
              <a:cs typeface="Arial" panose="020B0604020202020204" pitchFamily="34" charset="0"/>
            </a:endParaRPr>
          </a:p>
          <a:p>
            <a:r>
              <a:rPr lang="es-CL" sz="1400" dirty="0">
                <a:solidFill>
                  <a:schemeClr val="bg1"/>
                </a:solidFill>
                <a:latin typeface="GOTHAM-BOOK" panose="02000504050000020004" pitchFamily="2" charset="0"/>
                <a:cs typeface="Arial" panose="020B0604020202020204" pitchFamily="34" charset="0"/>
              </a:rPr>
              <a:t>Los miembros del CdA deben estudiar el Manual para ser capaces de responder todas las dudas que se les planteen y ser referentes durante el proceso de aplicación </a:t>
            </a:r>
          </a:p>
          <a:p>
            <a:endParaRPr lang="es-ES" sz="1400" dirty="0">
              <a:solidFill>
                <a:schemeClr val="bg1"/>
              </a:solidFill>
              <a:latin typeface="GOTHAM-BOOK" panose="02000504050000020004" pitchFamily="2" charset="0"/>
              <a:cs typeface="Arial" panose="020B0604020202020204" pitchFamily="34" charset="0"/>
            </a:endParaRPr>
          </a:p>
        </p:txBody>
      </p:sp>
      <p:sp>
        <p:nvSpPr>
          <p:cNvPr id="8" name="Rectángulo 7"/>
          <p:cNvSpPr/>
          <p:nvPr/>
        </p:nvSpPr>
        <p:spPr>
          <a:xfrm>
            <a:off x="4690709" y="1181829"/>
            <a:ext cx="1226618" cy="400110"/>
          </a:xfrm>
          <a:prstGeom prst="rect">
            <a:avLst/>
          </a:prstGeom>
        </p:spPr>
        <p:txBody>
          <a:bodyPr wrap="none" lIns="91440" tIns="45720" rIns="91440" bIns="45720" anchor="t">
            <a:spAutoFit/>
          </a:bodyPr>
          <a:lstStyle/>
          <a:p>
            <a:r>
              <a:rPr lang="es-CL" sz="2000" b="1" dirty="0">
                <a:solidFill>
                  <a:srgbClr val="002060"/>
                </a:solidFill>
                <a:latin typeface="GOTHAM-BOOK" panose="02000504050000020004" pitchFamily="2" charset="0"/>
                <a:cs typeface="Arial" panose="020B0604020202020204" pitchFamily="34" charset="0"/>
              </a:rPr>
              <a:t>Difusión</a:t>
            </a:r>
            <a:endParaRPr lang="es-ES" sz="2000" b="1" dirty="0">
              <a:solidFill>
                <a:srgbClr val="002060"/>
              </a:solidFill>
              <a:latin typeface="GOTHAM-BOOK" panose="02000504050000020004" pitchFamily="2" charset="0"/>
              <a:cs typeface="Arial" panose="020B0604020202020204" pitchFamily="34" charset="0"/>
            </a:endParaRPr>
          </a:p>
        </p:txBody>
      </p:sp>
      <p:sp>
        <p:nvSpPr>
          <p:cNvPr id="9" name="Rectángulo 8"/>
          <p:cNvSpPr/>
          <p:nvPr/>
        </p:nvSpPr>
        <p:spPr>
          <a:xfrm>
            <a:off x="4690709" y="1684576"/>
            <a:ext cx="4851323" cy="1668214"/>
          </a:xfrm>
          <a:prstGeom prst="rect">
            <a:avLst/>
          </a:prstGeom>
        </p:spPr>
        <p:txBody>
          <a:bodyPr wrap="square">
            <a:spAutoFit/>
          </a:bodyPr>
          <a:lstStyle/>
          <a:p>
            <a:pPr marL="285750" indent="-285750">
              <a:lnSpc>
                <a:spcPct val="150000"/>
              </a:lnSpc>
              <a:buClr>
                <a:schemeClr val="tx1"/>
              </a:buClr>
              <a:buFont typeface="Arial"/>
              <a:buChar char="•"/>
            </a:pPr>
            <a:r>
              <a:rPr lang="es-CL" sz="1400" dirty="0">
                <a:latin typeface="GOTHAM-BOOK" panose="02000504050000020004" pitchFamily="2" charset="0"/>
                <a:cs typeface="Arial" panose="020B0604020202020204" pitchFamily="34" charset="0"/>
              </a:rPr>
              <a:t>Redes sociales internas (intranet)</a:t>
            </a:r>
          </a:p>
          <a:p>
            <a:pPr marL="285750" indent="-285750">
              <a:lnSpc>
                <a:spcPct val="150000"/>
              </a:lnSpc>
              <a:buClr>
                <a:schemeClr val="tx1"/>
              </a:buClr>
              <a:buFont typeface="Arial"/>
              <a:buChar char="•"/>
            </a:pPr>
            <a:r>
              <a:rPr lang="es-CL" sz="1400" dirty="0">
                <a:latin typeface="GOTHAM-BOOK" panose="02000504050000020004" pitchFamily="2" charset="0"/>
                <a:cs typeface="Arial" panose="020B0604020202020204" pitchFamily="34" charset="0"/>
              </a:rPr>
              <a:t>Carteles  </a:t>
            </a:r>
          </a:p>
          <a:p>
            <a:pPr marL="285750" indent="-285750">
              <a:lnSpc>
                <a:spcPct val="150000"/>
              </a:lnSpc>
              <a:buClr>
                <a:schemeClr val="tx1"/>
              </a:buClr>
              <a:buFont typeface="Arial"/>
              <a:buChar char="•"/>
            </a:pPr>
            <a:r>
              <a:rPr lang="es-CL" sz="1400" dirty="0">
                <a:latin typeface="GOTHAM-BOOK" panose="02000504050000020004" pitchFamily="2" charset="0"/>
                <a:cs typeface="Arial" panose="020B0604020202020204" pitchFamily="34" charset="0"/>
              </a:rPr>
              <a:t>Volantes impresos</a:t>
            </a:r>
          </a:p>
          <a:p>
            <a:pPr marL="285750" indent="-285750">
              <a:lnSpc>
                <a:spcPct val="150000"/>
              </a:lnSpc>
              <a:buClr>
                <a:schemeClr val="tx1"/>
              </a:buClr>
              <a:buFont typeface="Arial"/>
              <a:buChar char="•"/>
            </a:pPr>
            <a:r>
              <a:rPr lang="es-CL" sz="1400" dirty="0">
                <a:latin typeface="GOTHAM-BOOK" panose="02000504050000020004" pitchFamily="2" charset="0"/>
                <a:cs typeface="Arial" panose="020B0604020202020204" pitchFamily="34" charset="0"/>
              </a:rPr>
              <a:t>Volantes adjuntos a la liquidación de sueldo</a:t>
            </a:r>
          </a:p>
          <a:p>
            <a:pPr marL="285750" indent="-285750">
              <a:lnSpc>
                <a:spcPct val="150000"/>
              </a:lnSpc>
              <a:buClr>
                <a:schemeClr val="tx1"/>
              </a:buClr>
              <a:buFont typeface="Arial"/>
              <a:buChar char="•"/>
            </a:pPr>
            <a:r>
              <a:rPr lang="es-CL" sz="1400" dirty="0">
                <a:latin typeface="GOTHAM-BOOK" panose="02000504050000020004" pitchFamily="2" charset="0"/>
                <a:cs typeface="Arial" panose="020B0604020202020204" pitchFamily="34" charset="0"/>
              </a:rPr>
              <a:t>Cualquier otro formato que escoja el Comité</a:t>
            </a:r>
            <a:endParaRPr lang="es-ES" sz="1400" dirty="0">
              <a:latin typeface="GOTHAM-BOOK" panose="02000504050000020004" pitchFamily="2"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2347428" y="1721788"/>
            <a:ext cx="1848252" cy="1631002"/>
          </a:xfrm>
          <a:prstGeom prst="rect">
            <a:avLst/>
          </a:prstGeom>
        </p:spPr>
      </p:pic>
      <p:pic>
        <p:nvPicPr>
          <p:cNvPr id="12" name="Imagen 11"/>
          <p:cNvPicPr>
            <a:picLocks noChangeAspect="1"/>
          </p:cNvPicPr>
          <p:nvPr/>
        </p:nvPicPr>
        <p:blipFill>
          <a:blip r:embed="rId3"/>
          <a:stretch>
            <a:fillRect/>
          </a:stretch>
        </p:blipFill>
        <p:spPr>
          <a:xfrm>
            <a:off x="3249072" y="4442907"/>
            <a:ext cx="817317" cy="764832"/>
          </a:xfrm>
          <a:prstGeom prst="rect">
            <a:avLst/>
          </a:prstGeom>
        </p:spPr>
      </p:pic>
    </p:spTree>
    <p:extLst>
      <p:ext uri="{BB962C8B-B14F-4D97-AF65-F5344CB8AC3E}">
        <p14:creationId xmlns:p14="http://schemas.microsoft.com/office/powerpoint/2010/main" val="221687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520" y="1073710"/>
            <a:ext cx="6008198" cy="5784290"/>
          </a:xfrm>
          <a:prstGeom prst="rect">
            <a:avLst/>
          </a:prstGeom>
        </p:spPr>
      </p:pic>
      <p:sp>
        <p:nvSpPr>
          <p:cNvPr id="4" name="CuadroTexto 3"/>
          <p:cNvSpPr txBox="1"/>
          <p:nvPr/>
        </p:nvSpPr>
        <p:spPr>
          <a:xfrm>
            <a:off x="960127" y="530542"/>
            <a:ext cx="6613257" cy="931024"/>
          </a:xfrm>
          <a:prstGeom prst="rect">
            <a:avLst/>
          </a:prstGeom>
          <a:noFill/>
        </p:spPr>
        <p:txBody>
          <a:bodyPr wrap="square" lIns="68580" tIns="34290" rIns="68580" bIns="34290" rtlCol="0" anchor="t">
            <a:spAutoFit/>
          </a:bodyPr>
          <a:lstStyle/>
          <a:p>
            <a:r>
              <a:rPr lang="es-CL" sz="2800" b="1" dirty="0">
                <a:solidFill>
                  <a:srgbClr val="002060"/>
                </a:solidFill>
                <a:latin typeface="GOTHAM-BOOK" panose="02000504050000020004" pitchFamily="2" charset="0"/>
                <a:ea typeface="Verdana"/>
                <a:cs typeface="Arial" panose="020B0604020202020204" pitchFamily="34" charset="0"/>
              </a:rPr>
              <a:t>Consecuencias de no realizar una correcta sensibilización</a:t>
            </a:r>
          </a:p>
        </p:txBody>
      </p:sp>
      <p:sp>
        <p:nvSpPr>
          <p:cNvPr id="5" name="CuadroTexto 4"/>
          <p:cNvSpPr txBox="1"/>
          <p:nvPr/>
        </p:nvSpPr>
        <p:spPr>
          <a:xfrm>
            <a:off x="1183635" y="2368103"/>
            <a:ext cx="4948224" cy="3270126"/>
          </a:xfrm>
          <a:prstGeom prst="rect">
            <a:avLst/>
          </a:prstGeom>
          <a:noFill/>
        </p:spPr>
        <p:txBody>
          <a:bodyPr wrap="square" lIns="68580" tIns="34290" rIns="68580" bIns="34290" rtlCol="0" anchor="t">
            <a:spAutoFit/>
          </a:bodyPr>
          <a:lstStyle/>
          <a:p>
            <a:pPr marL="214313" indent="-214313">
              <a:buClr>
                <a:schemeClr val="tx1"/>
              </a:buClr>
              <a:buFont typeface="Arial"/>
              <a:buChar char="•"/>
            </a:pPr>
            <a:r>
              <a:rPr lang="es-CL" sz="1600" dirty="0">
                <a:solidFill>
                  <a:srgbClr val="404040"/>
                </a:solidFill>
                <a:latin typeface="GOTHAM-BOOK" panose="02000504050000020004" pitchFamily="2" charset="0"/>
                <a:ea typeface="Verdana"/>
                <a:cs typeface="Arial" panose="020B0604020202020204" pitchFamily="34" charset="0"/>
              </a:rPr>
              <a:t>Baja o nula participación</a:t>
            </a:r>
          </a:p>
          <a:p>
            <a:pPr marL="214313" indent="-214313">
              <a:buClr>
                <a:schemeClr val="tx1"/>
              </a:buClr>
              <a:buFont typeface="Arial"/>
              <a:buChar char="•"/>
            </a:pPr>
            <a:r>
              <a:rPr lang="es-CL" sz="1600" dirty="0">
                <a:solidFill>
                  <a:srgbClr val="404040"/>
                </a:solidFill>
                <a:latin typeface="GOTHAM-BOOK" panose="02000504050000020004" pitchFamily="2" charset="0"/>
                <a:ea typeface="Verdana"/>
                <a:cs typeface="Arial" panose="020B0604020202020204" pitchFamily="34" charset="0"/>
              </a:rPr>
              <a:t>Baja adhesión u oposición de gremios o de altos ejecutivos; incluso fiscales</a:t>
            </a:r>
          </a:p>
          <a:p>
            <a:pPr marL="214313" indent="-214313">
              <a:buClr>
                <a:schemeClr val="tx1"/>
              </a:buClr>
              <a:buFont typeface="Arial"/>
              <a:buChar char="•"/>
            </a:pPr>
            <a:r>
              <a:rPr lang="es-CL" sz="1600" dirty="0">
                <a:solidFill>
                  <a:srgbClr val="404040"/>
                </a:solidFill>
                <a:latin typeface="GOTHAM-BOOK" panose="02000504050000020004" pitchFamily="2" charset="0"/>
                <a:ea typeface="Verdana"/>
                <a:cs typeface="Arial" panose="020B0604020202020204" pitchFamily="34" charset="0"/>
              </a:rPr>
              <a:t>Respuestas equívocas al cuestionario o sesgadas</a:t>
            </a:r>
          </a:p>
          <a:p>
            <a:pPr marL="214313" indent="-214313">
              <a:buClr>
                <a:schemeClr val="tx1"/>
              </a:buClr>
              <a:buFont typeface="Arial"/>
              <a:buChar char="•"/>
            </a:pPr>
            <a:r>
              <a:rPr lang="es-CL" sz="1600" dirty="0">
                <a:solidFill>
                  <a:srgbClr val="404040"/>
                </a:solidFill>
                <a:latin typeface="GOTHAM-BOOK" panose="02000504050000020004" pitchFamily="2" charset="0"/>
                <a:ea typeface="Verdana"/>
                <a:cs typeface="Arial" panose="020B0604020202020204" pitchFamily="34" charset="0"/>
              </a:rPr>
              <a:t>Desconfianza</a:t>
            </a:r>
          </a:p>
          <a:p>
            <a:pPr marL="214313" indent="-214313">
              <a:buClr>
                <a:schemeClr val="tx1"/>
              </a:buClr>
              <a:buFont typeface="Arial"/>
              <a:buChar char="•"/>
            </a:pPr>
            <a:r>
              <a:rPr lang="es-CL" sz="1600" dirty="0">
                <a:solidFill>
                  <a:srgbClr val="404040"/>
                </a:solidFill>
                <a:latin typeface="GOTHAM-BOOK" panose="02000504050000020004" pitchFamily="2" charset="0"/>
                <a:ea typeface="Verdana"/>
                <a:cs typeface="Arial" panose="020B0604020202020204" pitchFamily="34" charset="0"/>
              </a:rPr>
              <a:t>Confusión con otros cuestionarios o encuestas</a:t>
            </a:r>
          </a:p>
          <a:p>
            <a:pPr marL="214313" indent="-214313">
              <a:buClr>
                <a:schemeClr val="tx1"/>
              </a:buClr>
              <a:buFont typeface="Arial"/>
              <a:buChar char="•"/>
            </a:pPr>
            <a:r>
              <a:rPr lang="es-CL" sz="1600" dirty="0">
                <a:solidFill>
                  <a:srgbClr val="404040"/>
                </a:solidFill>
                <a:latin typeface="GOTHAM-BOOK" panose="02000504050000020004" pitchFamily="2" charset="0"/>
                <a:ea typeface="Verdana"/>
                <a:cs typeface="Arial" panose="020B0604020202020204" pitchFamily="34" charset="0"/>
              </a:rPr>
              <a:t>Pérdida de credibilidad</a:t>
            </a:r>
          </a:p>
          <a:p>
            <a:pPr marL="214313" indent="-214313">
              <a:buClr>
                <a:schemeClr val="tx1"/>
              </a:buClr>
              <a:buFont typeface="Arial"/>
              <a:buChar char="•"/>
            </a:pPr>
            <a:r>
              <a:rPr lang="es-CL" sz="1600" dirty="0">
                <a:solidFill>
                  <a:srgbClr val="404040"/>
                </a:solidFill>
                <a:latin typeface="GOTHAM-BOOK" panose="02000504050000020004" pitchFamily="2" charset="0"/>
                <a:ea typeface="Verdana"/>
                <a:cs typeface="Arial" panose="020B0604020202020204" pitchFamily="34" charset="0"/>
              </a:rPr>
              <a:t>Resultados poco coherentes con la realidad y, por ende</a:t>
            </a:r>
          </a:p>
          <a:p>
            <a:pPr marL="214313" indent="-214313">
              <a:buClr>
                <a:schemeClr val="tx1"/>
              </a:buClr>
              <a:buFont typeface="Arial"/>
              <a:buChar char="•"/>
            </a:pPr>
            <a:r>
              <a:rPr lang="es-CL" sz="1600" dirty="0">
                <a:solidFill>
                  <a:srgbClr val="404040"/>
                </a:solidFill>
                <a:latin typeface="GOTHAM-BOOK" panose="02000504050000020004" pitchFamily="2" charset="0"/>
                <a:ea typeface="Verdana"/>
                <a:cs typeface="Arial" panose="020B0604020202020204" pitchFamily="34" charset="0"/>
              </a:rPr>
              <a:t>Focos de acción preventiva equívocos</a:t>
            </a:r>
          </a:p>
          <a:p>
            <a:pPr marL="214313" indent="-214313">
              <a:buClr>
                <a:schemeClr val="tx1"/>
              </a:buClr>
              <a:buFont typeface="Arial"/>
              <a:buChar char="•"/>
            </a:pPr>
            <a:r>
              <a:rPr lang="es-CL" sz="1600" dirty="0">
                <a:solidFill>
                  <a:srgbClr val="404040"/>
                </a:solidFill>
                <a:latin typeface="GOTHAM-BOOK" panose="02000504050000020004" pitchFamily="2" charset="0"/>
                <a:ea typeface="Verdana"/>
                <a:cs typeface="Arial" panose="020B0604020202020204" pitchFamily="34" charset="0"/>
              </a:rPr>
              <a:t>Gastos innecesarios</a:t>
            </a:r>
          </a:p>
        </p:txBody>
      </p:sp>
    </p:spTree>
    <p:extLst>
      <p:ext uri="{BB962C8B-B14F-4D97-AF65-F5344CB8AC3E}">
        <p14:creationId xmlns:p14="http://schemas.microsoft.com/office/powerpoint/2010/main" val="410365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6"/>
          <p:cNvSpPr txBox="1">
            <a:spLocks noChangeArrowheads="1"/>
          </p:cNvSpPr>
          <p:nvPr/>
        </p:nvSpPr>
        <p:spPr bwMode="auto">
          <a:xfrm>
            <a:off x="4676977" y="2421059"/>
            <a:ext cx="5585818" cy="100781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r>
              <a:rPr lang="es-CL" sz="3600" b="1" dirty="0">
                <a:solidFill>
                  <a:srgbClr val="002060"/>
                </a:solidFill>
                <a:latin typeface="GOTHAM-BOOK" panose="02000504050000020004" pitchFamily="2" charset="0"/>
                <a:ea typeface="Verdana" panose="020B0604030504040204" pitchFamily="34" charset="0"/>
                <a:cs typeface="Arial" panose="020B0604020202020204" pitchFamily="34" charset="0"/>
              </a:rPr>
              <a:t>Aplicación del Cuestionario</a:t>
            </a:r>
          </a:p>
        </p:txBody>
      </p:sp>
      <p:sp>
        <p:nvSpPr>
          <p:cNvPr id="7" name="TextBox 6"/>
          <p:cNvSpPr txBox="1"/>
          <p:nvPr/>
        </p:nvSpPr>
        <p:spPr>
          <a:xfrm>
            <a:off x="3566893" y="2570558"/>
            <a:ext cx="2376264" cy="769441"/>
          </a:xfrm>
          <a:prstGeom prst="rect">
            <a:avLst/>
          </a:prstGeom>
          <a:noFill/>
        </p:spPr>
        <p:txBody>
          <a:bodyPr wrap="square" rtlCol="0">
            <a:spAutoFit/>
          </a:bodyPr>
          <a:lstStyle/>
          <a:p>
            <a:r>
              <a:rPr lang="en-US" sz="4400" b="1" dirty="0">
                <a:solidFill>
                  <a:schemeClr val="tx1">
                    <a:lumMod val="75000"/>
                    <a:lumOff val="25000"/>
                  </a:schemeClr>
                </a:solidFill>
                <a:latin typeface="GOTHAM-BOOK" panose="02000504050000020004" pitchFamily="2" charset="0"/>
                <a:cs typeface="Arial" panose="020B0604020202020204" pitchFamily="34" charset="0"/>
              </a:rPr>
              <a:t>3</a:t>
            </a:r>
          </a:p>
        </p:txBody>
      </p:sp>
      <p:cxnSp>
        <p:nvCxnSpPr>
          <p:cNvPr id="3" name="Conector recto 2"/>
          <p:cNvCxnSpPr/>
          <p:nvPr/>
        </p:nvCxnSpPr>
        <p:spPr>
          <a:xfrm>
            <a:off x="4399878" y="2332184"/>
            <a:ext cx="0" cy="118556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06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ChangeArrowheads="1"/>
          </p:cNvSpPr>
          <p:nvPr/>
        </p:nvSpPr>
        <p:spPr bwMode="auto">
          <a:xfrm>
            <a:off x="3647728" y="693242"/>
            <a:ext cx="4785916" cy="1871663"/>
          </a:xfrm>
          <a:prstGeom prst="rect">
            <a:avLst/>
          </a:prstGeom>
          <a:noFill/>
          <a:ln w="9525" algn="ctr">
            <a:noFill/>
            <a:miter lim="800000"/>
            <a:headEnd/>
            <a:tailEnd/>
          </a:ln>
        </p:spPr>
        <p:txBody>
          <a:bodyPr anchor="ctr"/>
          <a:lstStyle/>
          <a:p>
            <a:pPr algn="ctr"/>
            <a:endParaRPr lang="es-CL" sz="4000" b="1" dirty="0">
              <a:solidFill>
                <a:srgbClr val="8FBE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a:hlinkClick r:id="" action="ppaction://noaction"/>
          </p:cNvPr>
          <p:cNvSpPr/>
          <p:nvPr/>
        </p:nvSpPr>
        <p:spPr>
          <a:xfrm>
            <a:off x="1775521" y="188640"/>
            <a:ext cx="1529916" cy="1512168"/>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dirty="0"/>
          </a:p>
        </p:txBody>
      </p:sp>
      <p:sp>
        <p:nvSpPr>
          <p:cNvPr id="7" name="Rectangle 116"/>
          <p:cNvSpPr txBox="1">
            <a:spLocks noChangeArrowheads="1"/>
          </p:cNvSpPr>
          <p:nvPr/>
        </p:nvSpPr>
        <p:spPr bwMode="auto">
          <a:xfrm>
            <a:off x="4623189" y="2421185"/>
            <a:ext cx="5585818" cy="100781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r>
              <a:rPr lang="es-CL" sz="3600" b="1" dirty="0">
                <a:solidFill>
                  <a:srgbClr val="002060"/>
                </a:solidFill>
                <a:latin typeface="GOTHAM-BOOK" panose="02000504050000020004" pitchFamily="2" charset="0"/>
                <a:ea typeface="Verdana" panose="020B0604030504040204" pitchFamily="34" charset="0"/>
                <a:cs typeface="Arial" panose="020B0604020202020204" pitchFamily="34" charset="0"/>
              </a:rPr>
              <a:t>Contexto Legal</a:t>
            </a:r>
          </a:p>
        </p:txBody>
      </p:sp>
      <p:sp>
        <p:nvSpPr>
          <p:cNvPr id="10" name="TextBox 6"/>
          <p:cNvSpPr txBox="1"/>
          <p:nvPr/>
        </p:nvSpPr>
        <p:spPr>
          <a:xfrm>
            <a:off x="3513105" y="2540372"/>
            <a:ext cx="2376264" cy="769441"/>
          </a:xfrm>
          <a:prstGeom prst="rect">
            <a:avLst/>
          </a:prstGeom>
          <a:noFill/>
        </p:spPr>
        <p:txBody>
          <a:bodyPr wrap="square" rtlCol="0">
            <a:spAutoFit/>
          </a:bodyPr>
          <a:lstStyle/>
          <a:p>
            <a:r>
              <a:rPr lang="en-US" sz="4400" b="1" dirty="0">
                <a:solidFill>
                  <a:schemeClr val="tx1">
                    <a:lumMod val="75000"/>
                    <a:lumOff val="25000"/>
                  </a:schemeClr>
                </a:solidFill>
                <a:latin typeface="GOTHAM-BOOK" panose="02000504050000020004" pitchFamily="2" charset="0"/>
                <a:cs typeface="Arial" panose="020B0604020202020204" pitchFamily="34" charset="0"/>
              </a:rPr>
              <a:t>2</a:t>
            </a:r>
          </a:p>
        </p:txBody>
      </p:sp>
      <p:cxnSp>
        <p:nvCxnSpPr>
          <p:cNvPr id="11" name="Conector recto 10"/>
          <p:cNvCxnSpPr/>
          <p:nvPr/>
        </p:nvCxnSpPr>
        <p:spPr>
          <a:xfrm>
            <a:off x="4399878" y="2332184"/>
            <a:ext cx="0" cy="118556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75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45 Grupo"/>
          <p:cNvGrpSpPr/>
          <p:nvPr/>
        </p:nvGrpSpPr>
        <p:grpSpPr>
          <a:xfrm>
            <a:off x="7826808" y="4907751"/>
            <a:ext cx="3206405" cy="1196639"/>
            <a:chOff x="6411337" y="4311366"/>
            <a:chExt cx="3206405" cy="1196639"/>
          </a:xfrm>
        </p:grpSpPr>
        <p:sp>
          <p:nvSpPr>
            <p:cNvPr id="11" name="Rectángulo: esquinas redondeadas 35"/>
            <p:cNvSpPr/>
            <p:nvPr/>
          </p:nvSpPr>
          <p:spPr>
            <a:xfrm>
              <a:off x="6411337" y="4311366"/>
              <a:ext cx="3206405" cy="1186498"/>
            </a:xfrm>
            <a:prstGeom prst="roundRect">
              <a:avLst/>
            </a:prstGeom>
            <a:noFill/>
            <a:ln w="38100">
              <a:solidFill>
                <a:srgbClr val="C6D321"/>
              </a:solidFill>
            </a:ln>
            <a:effectLst/>
          </p:spPr>
          <p:style>
            <a:lnRef idx="1">
              <a:schemeClr val="accent3"/>
            </a:lnRef>
            <a:fillRef idx="3">
              <a:schemeClr val="accent3"/>
            </a:fillRef>
            <a:effectRef idx="2">
              <a:schemeClr val="accent3"/>
            </a:effectRef>
            <a:fontRef idx="minor">
              <a:schemeClr val="lt1"/>
            </a:fontRef>
          </p:style>
          <p:txBody>
            <a:bodyPr lIns="91440" tIns="45720" rIns="91440" bIns="45720" rtlCol="0" anchor="ctr"/>
            <a:lstStyle/>
            <a:p>
              <a:pPr algn="ctr"/>
              <a:endParaRPr lang="es-ES" b="0" dirty="0">
                <a:solidFill>
                  <a:srgbClr val="002060"/>
                </a:solidFill>
                <a:latin typeface="GOTHAM-BOOK" panose="02000504050000020004" pitchFamily="2" charset="0"/>
                <a:ea typeface="Tahoma"/>
                <a:cs typeface="Arial" panose="020B0604020202020204" pitchFamily="34" charset="0"/>
              </a:endParaRPr>
            </a:p>
          </p:txBody>
        </p:sp>
        <p:sp>
          <p:nvSpPr>
            <p:cNvPr id="12" name="Rectángulo 11"/>
            <p:cNvSpPr/>
            <p:nvPr/>
          </p:nvSpPr>
          <p:spPr>
            <a:xfrm>
              <a:off x="6515410" y="4338454"/>
              <a:ext cx="2998258" cy="1169551"/>
            </a:xfrm>
            <a:prstGeom prst="rect">
              <a:avLst/>
            </a:prstGeom>
          </p:spPr>
          <p:txBody>
            <a:bodyPr wrap="square" lIns="91440" tIns="45720" rIns="91440" bIns="45720" anchor="t">
              <a:spAutoFit/>
            </a:bodyPr>
            <a:lstStyle/>
            <a:p>
              <a:r>
                <a:rPr lang="es-CL" sz="1400" b="1" dirty="0">
                  <a:solidFill>
                    <a:srgbClr val="002060"/>
                  </a:solidFill>
                  <a:latin typeface="GOTHAM-BOOK" panose="02000504050000020004" pitchFamily="2" charset="0"/>
                  <a:ea typeface="Verdana"/>
                  <a:cs typeface="Arial" panose="020B0604020202020204" pitchFamily="34" charset="0"/>
                </a:rPr>
                <a:t>En todo momento se resguarda:</a:t>
              </a:r>
            </a:p>
            <a:p>
              <a:pPr marL="285750" indent="-285750">
                <a:buFont typeface="Wingdings" panose="05000000000000000000" pitchFamily="2" charset="2"/>
                <a:buChar char="ü"/>
              </a:pPr>
              <a:r>
                <a:rPr lang="es-CL" sz="1400" b="1" dirty="0">
                  <a:solidFill>
                    <a:srgbClr val="002060"/>
                  </a:solidFill>
                  <a:latin typeface="GOTHAM-BOOK" panose="02000504050000020004" pitchFamily="2" charset="0"/>
                  <a:ea typeface="Verdana"/>
                  <a:cs typeface="Arial" panose="020B0604020202020204" pitchFamily="34" charset="0"/>
                </a:rPr>
                <a:t>Anonimato</a:t>
              </a:r>
            </a:p>
            <a:p>
              <a:pPr marL="285750" indent="-285750">
                <a:buFont typeface="Wingdings" panose="05000000000000000000" pitchFamily="2" charset="2"/>
                <a:buChar char="ü"/>
              </a:pPr>
              <a:r>
                <a:rPr lang="es-CL" sz="1400" b="1" dirty="0">
                  <a:solidFill>
                    <a:srgbClr val="002060"/>
                  </a:solidFill>
                  <a:latin typeface="GOTHAM-BOOK" panose="02000504050000020004" pitchFamily="2" charset="0"/>
                  <a:ea typeface="Verdana"/>
                  <a:cs typeface="Arial" panose="020B0604020202020204" pitchFamily="34" charset="0"/>
                </a:rPr>
                <a:t>Confidencialidad </a:t>
              </a:r>
              <a:endParaRPr lang="es-CL" sz="1400" b="1" dirty="0">
                <a:solidFill>
                  <a:srgbClr val="002060"/>
                </a:solidFill>
                <a:latin typeface="GOTHAM-BOOK" panose="02000504050000020004" pitchFamily="2" charset="0"/>
                <a:ea typeface="Verdana" panose="020B0604030504040204" pitchFamily="34" charset="0"/>
                <a:cs typeface="Arial" panose="020B0604020202020204" pitchFamily="34" charset="0"/>
              </a:endParaRPr>
            </a:p>
            <a:p>
              <a:pPr marL="285750" indent="-285750">
                <a:buFont typeface="Wingdings" panose="05000000000000000000" pitchFamily="2" charset="2"/>
                <a:buChar char="ü"/>
              </a:pPr>
              <a:r>
                <a:rPr lang="es-CL" sz="1400" b="1" dirty="0">
                  <a:solidFill>
                    <a:srgbClr val="002060"/>
                  </a:solidFill>
                  <a:latin typeface="GOTHAM-BOOK" panose="02000504050000020004" pitchFamily="2" charset="0"/>
                  <a:ea typeface="Verdana"/>
                  <a:cs typeface="Arial" panose="020B0604020202020204" pitchFamily="34" charset="0"/>
                </a:rPr>
                <a:t>Derechos</a:t>
              </a:r>
              <a:endParaRPr lang="es-ES" sz="1400" b="1" dirty="0">
                <a:solidFill>
                  <a:srgbClr val="002060"/>
                </a:solidFill>
                <a:latin typeface="GOTHAM-BOOK" panose="02000504050000020004" pitchFamily="2" charset="0"/>
                <a:ea typeface="Verdana"/>
                <a:cs typeface="Arial" panose="020B0604020202020204" pitchFamily="34" charset="0"/>
              </a:endParaRPr>
            </a:p>
          </p:txBody>
        </p:sp>
      </p:grpSp>
      <p:sp>
        <p:nvSpPr>
          <p:cNvPr id="27" name="24 Rectángulo"/>
          <p:cNvSpPr/>
          <p:nvPr/>
        </p:nvSpPr>
        <p:spPr>
          <a:xfrm>
            <a:off x="986678" y="723704"/>
            <a:ext cx="10016196" cy="523220"/>
          </a:xfrm>
          <a:prstGeom prst="rect">
            <a:avLst/>
          </a:prstGeom>
        </p:spPr>
        <p:txBody>
          <a:bodyPr wrap="square" lIns="91440" tIns="45720" rIns="91440" bIns="45720" anchor="t">
            <a:spAutoFit/>
          </a:bodyPr>
          <a:lstStyle/>
          <a:p>
            <a:r>
              <a:rPr lang="es-CL" sz="2800" b="1" dirty="0">
                <a:solidFill>
                  <a:srgbClr val="002060"/>
                </a:solidFill>
                <a:latin typeface="GOTHAM-BOOK" panose="02000504050000020004" pitchFamily="2" charset="0"/>
                <a:ea typeface="Verdana"/>
                <a:cs typeface="Arial" panose="020B0604020202020204" pitchFamily="34" charset="0"/>
              </a:rPr>
              <a:t>Características de Aplicación</a:t>
            </a:r>
          </a:p>
        </p:txBody>
      </p:sp>
      <p:graphicFrame>
        <p:nvGraphicFramePr>
          <p:cNvPr id="20" name="Gráfico 19"/>
          <p:cNvGraphicFramePr/>
          <p:nvPr>
            <p:extLst>
              <p:ext uri="{D42A27DB-BD31-4B8C-83A1-F6EECF244321}">
                <p14:modId xmlns:p14="http://schemas.microsoft.com/office/powerpoint/2010/main" val="3614492763"/>
              </p:ext>
            </p:extLst>
          </p:nvPr>
        </p:nvGraphicFramePr>
        <p:xfrm>
          <a:off x="7680747" y="2796697"/>
          <a:ext cx="3116950" cy="2076587"/>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ángulo 22"/>
          <p:cNvSpPr/>
          <p:nvPr/>
        </p:nvSpPr>
        <p:spPr>
          <a:xfrm>
            <a:off x="8757965" y="3556482"/>
            <a:ext cx="1743574" cy="584775"/>
          </a:xfrm>
          <a:prstGeom prst="rect">
            <a:avLst/>
          </a:prstGeom>
        </p:spPr>
        <p:txBody>
          <a:bodyPr wrap="square" lIns="91440" tIns="45720" rIns="91440" bIns="45720" anchor="t">
            <a:spAutoFit/>
          </a:bodyPr>
          <a:lstStyle/>
          <a:p>
            <a:r>
              <a:rPr lang="es-CL" sz="3200" b="1" dirty="0">
                <a:solidFill>
                  <a:srgbClr val="002060"/>
                </a:solidFill>
                <a:latin typeface="GOTHAM-BOOK" panose="02000504050000020004" pitchFamily="2" charset="0"/>
                <a:ea typeface="Verdana"/>
                <a:cs typeface="Arial" panose="020B0604020202020204" pitchFamily="34" charset="0"/>
              </a:rPr>
              <a:t>60%</a:t>
            </a:r>
            <a:endParaRPr lang="es-ES" sz="3200" b="1" dirty="0">
              <a:solidFill>
                <a:srgbClr val="002060"/>
              </a:solidFill>
              <a:latin typeface="GOTHAM-BOOK" panose="02000504050000020004" pitchFamily="2" charset="0"/>
              <a:ea typeface="Verdana"/>
              <a:cs typeface="Arial" panose="020B0604020202020204" pitchFamily="34" charset="0"/>
            </a:endParaRPr>
          </a:p>
        </p:txBody>
      </p:sp>
      <p:grpSp>
        <p:nvGrpSpPr>
          <p:cNvPr id="18" name="Grupo 17"/>
          <p:cNvGrpSpPr/>
          <p:nvPr/>
        </p:nvGrpSpPr>
        <p:grpSpPr>
          <a:xfrm>
            <a:off x="8402739" y="1592395"/>
            <a:ext cx="2836524" cy="2127632"/>
            <a:chOff x="5498625" y="1689693"/>
            <a:chExt cx="3603921" cy="2401465"/>
          </a:xfrm>
        </p:grpSpPr>
        <p:grpSp>
          <p:nvGrpSpPr>
            <p:cNvPr id="22" name="29 Grupo"/>
            <p:cNvGrpSpPr/>
            <p:nvPr/>
          </p:nvGrpSpPr>
          <p:grpSpPr>
            <a:xfrm>
              <a:off x="5499236" y="1689693"/>
              <a:ext cx="2310004" cy="674522"/>
              <a:chOff x="5427524" y="2041246"/>
              <a:chExt cx="2310004" cy="674522"/>
            </a:xfrm>
          </p:grpSpPr>
          <p:sp>
            <p:nvSpPr>
              <p:cNvPr id="31" name="CuadroTexto 30"/>
              <p:cNvSpPr txBox="1"/>
              <p:nvPr/>
            </p:nvSpPr>
            <p:spPr>
              <a:xfrm>
                <a:off x="5427524" y="2298902"/>
                <a:ext cx="2310004" cy="416866"/>
              </a:xfrm>
              <a:prstGeom prst="rect">
                <a:avLst/>
              </a:prstGeom>
              <a:noFill/>
            </p:spPr>
            <p:txBody>
              <a:bodyPr wrap="none" rtlCol="0">
                <a:spAutoFit/>
              </a:bodyPr>
              <a:lstStyle/>
              <a:p>
                <a:r>
                  <a:rPr lang="es-ES" b="1" dirty="0">
                    <a:solidFill>
                      <a:schemeClr val="accent5"/>
                    </a:solidFill>
                    <a:latin typeface="GOTHAM-BOOK" panose="02000504050000020004" pitchFamily="2" charset="0"/>
                    <a:cs typeface="Verdana"/>
                  </a:rPr>
                  <a:t>VOLUNTARIO</a:t>
                </a:r>
              </a:p>
            </p:txBody>
          </p:sp>
          <p:sp>
            <p:nvSpPr>
              <p:cNvPr id="32" name="CuadroTexto 31"/>
              <p:cNvSpPr txBox="1"/>
              <p:nvPr/>
            </p:nvSpPr>
            <p:spPr>
              <a:xfrm>
                <a:off x="5731891" y="2041246"/>
                <a:ext cx="1786578" cy="312650"/>
              </a:xfrm>
              <a:prstGeom prst="rect">
                <a:avLst/>
              </a:prstGeom>
              <a:noFill/>
            </p:spPr>
            <p:txBody>
              <a:bodyPr wrap="none" lIns="91440" tIns="45720" rIns="91440" bIns="45720" rtlCol="0" anchor="t">
                <a:spAutoFit/>
              </a:bodyPr>
              <a:lstStyle/>
              <a:p>
                <a:r>
                  <a:rPr lang="es-ES" sz="1200" b="1" dirty="0">
                    <a:solidFill>
                      <a:srgbClr val="376092"/>
                    </a:solidFill>
                    <a:latin typeface="GOTHAM-BOOK" panose="02000504050000020004" pitchFamily="2" charset="0"/>
                    <a:cs typeface="Verdana"/>
                  </a:rPr>
                  <a:t>Trabajadores es</a:t>
                </a:r>
              </a:p>
            </p:txBody>
          </p:sp>
        </p:grpSp>
        <p:grpSp>
          <p:nvGrpSpPr>
            <p:cNvPr id="25" name="41 Grupo"/>
            <p:cNvGrpSpPr/>
            <p:nvPr/>
          </p:nvGrpSpPr>
          <p:grpSpPr>
            <a:xfrm>
              <a:off x="5498625" y="2372376"/>
              <a:ext cx="3603921" cy="1718782"/>
              <a:chOff x="-2069" y="3872574"/>
              <a:chExt cx="3603921" cy="1718782"/>
            </a:xfrm>
          </p:grpSpPr>
          <p:sp>
            <p:nvSpPr>
              <p:cNvPr id="26" name="Rectángulo 25"/>
              <p:cNvSpPr/>
              <p:nvPr/>
            </p:nvSpPr>
            <p:spPr>
              <a:xfrm>
                <a:off x="2103519" y="5278706"/>
                <a:ext cx="1498333" cy="312650"/>
              </a:xfrm>
              <a:prstGeom prst="rect">
                <a:avLst/>
              </a:prstGeom>
            </p:spPr>
            <p:txBody>
              <a:bodyPr wrap="square">
                <a:spAutoFit/>
              </a:bodyPr>
              <a:lstStyle/>
              <a:p>
                <a:r>
                  <a:rPr lang="es-CL" sz="1200" dirty="0">
                    <a:latin typeface="GOTHAM-BOOK" panose="02000504050000020004" pitchFamily="2" charset="0"/>
                    <a:cs typeface="Verdana"/>
                  </a:rPr>
                  <a:t>Trabajadores</a:t>
                </a:r>
                <a:endParaRPr lang="es-ES" sz="1200" dirty="0">
                  <a:latin typeface="GOTHAM-BOOK" panose="02000504050000020004" pitchFamily="2" charset="0"/>
                  <a:cs typeface="Verdana"/>
                </a:endParaRPr>
              </a:p>
            </p:txBody>
          </p:sp>
          <p:sp>
            <p:nvSpPr>
              <p:cNvPr id="28" name="39 Rectángulo"/>
              <p:cNvSpPr/>
              <p:nvPr/>
            </p:nvSpPr>
            <p:spPr>
              <a:xfrm>
                <a:off x="-2069" y="3872574"/>
                <a:ext cx="2357423" cy="729516"/>
              </a:xfrm>
              <a:prstGeom prst="rect">
                <a:avLst/>
              </a:prstGeom>
            </p:spPr>
            <p:txBody>
              <a:bodyPr wrap="square" lIns="91440" tIns="45720" rIns="91440" bIns="45720" anchor="t">
                <a:spAutoFit/>
              </a:bodyPr>
              <a:lstStyle/>
              <a:p>
                <a:pPr algn="ctr"/>
                <a:r>
                  <a:rPr lang="es-CL" sz="1200" dirty="0">
                    <a:latin typeface="GOTHAM-BOOK" panose="02000504050000020004" pitchFamily="2" charset="0"/>
                    <a:cs typeface="Verdana"/>
                  </a:rPr>
                  <a:t>La aplicación del instrumento es representativa </a:t>
                </a:r>
              </a:p>
            </p:txBody>
          </p:sp>
        </p:grpSp>
      </p:grpSp>
      <p:pic>
        <p:nvPicPr>
          <p:cNvPr id="35" name="Imagen 3" descr="Texto, Carta&#10;&#10;Descripción generada automáticamente">
            <a:extLst>
              <a:ext uri="{FF2B5EF4-FFF2-40B4-BE49-F238E27FC236}">
                <a16:creationId xmlns:a16="http://schemas.microsoft.com/office/drawing/2014/main" id="{798122FA-DB33-0591-CBD3-A50C57EC8795}"/>
              </a:ext>
            </a:extLst>
          </p:cNvPr>
          <p:cNvPicPr>
            <a:picLocks noChangeAspect="1"/>
          </p:cNvPicPr>
          <p:nvPr/>
        </p:nvPicPr>
        <p:blipFill>
          <a:blip r:embed="rId4"/>
          <a:stretch>
            <a:fillRect/>
          </a:stretch>
        </p:blipFill>
        <p:spPr>
          <a:xfrm>
            <a:off x="1823707" y="1207254"/>
            <a:ext cx="5683696" cy="5039018"/>
          </a:xfrm>
          <a:prstGeom prst="rect">
            <a:avLst/>
          </a:prstGeom>
        </p:spPr>
      </p:pic>
    </p:spTree>
    <p:extLst>
      <p:ext uri="{BB962C8B-B14F-4D97-AF65-F5344CB8AC3E}">
        <p14:creationId xmlns:p14="http://schemas.microsoft.com/office/powerpoint/2010/main" val="304746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389412" y="3035987"/>
            <a:ext cx="2094427" cy="738664"/>
          </a:xfrm>
          <a:prstGeom prst="rect">
            <a:avLst/>
          </a:prstGeom>
        </p:spPr>
        <p:txBody>
          <a:bodyPr wrap="square" lIns="91440" tIns="45720" rIns="91440" bIns="45720" anchor="t">
            <a:spAutoFit/>
          </a:bodyPr>
          <a:lstStyle/>
          <a:p>
            <a:pPr algn="ctr"/>
            <a:r>
              <a:rPr lang="es-CL" sz="1400" b="1" dirty="0">
                <a:solidFill>
                  <a:schemeClr val="tx1">
                    <a:lumMod val="75000"/>
                    <a:lumOff val="25000"/>
                  </a:schemeClr>
                </a:solidFill>
                <a:latin typeface="GOTHAM-BOOK" panose="02000504050000020004" pitchFamily="2" charset="0"/>
                <a:ea typeface="Verdana"/>
                <a:cs typeface="Arial" panose="020B0604020202020204" pitchFamily="34" charset="0"/>
              </a:rPr>
              <a:t>Centro de trabajo con dotación menor a 10 colaboradores</a:t>
            </a:r>
            <a:endParaRPr lang="es-ES" sz="1400" b="1">
              <a:solidFill>
                <a:schemeClr val="tx1">
                  <a:lumMod val="75000"/>
                  <a:lumOff val="25000"/>
                </a:schemeClr>
              </a:solidFill>
              <a:latin typeface="GOTHAM-BOOK" panose="02000504050000020004" pitchFamily="2" charset="0"/>
              <a:ea typeface="Verdana"/>
              <a:cs typeface="Arial" panose="020B0604020202020204" pitchFamily="34" charset="0"/>
            </a:endParaRPr>
          </a:p>
        </p:txBody>
      </p:sp>
      <p:sp>
        <p:nvSpPr>
          <p:cNvPr id="13" name="Rectángulo 12"/>
          <p:cNvSpPr/>
          <p:nvPr/>
        </p:nvSpPr>
        <p:spPr>
          <a:xfrm>
            <a:off x="2316972" y="5189040"/>
            <a:ext cx="2094427" cy="738664"/>
          </a:xfrm>
          <a:prstGeom prst="rect">
            <a:avLst/>
          </a:prstGeom>
        </p:spPr>
        <p:txBody>
          <a:bodyPr wrap="square" lIns="91440" tIns="45720" rIns="91440" bIns="45720" anchor="t">
            <a:spAutoFit/>
          </a:bodyPr>
          <a:lstStyle/>
          <a:p>
            <a:pPr algn="ctr"/>
            <a:r>
              <a:rPr lang="es-CL" sz="1400" b="1" dirty="0">
                <a:solidFill>
                  <a:schemeClr val="tx1">
                    <a:lumMod val="75000"/>
                    <a:lumOff val="25000"/>
                  </a:schemeClr>
                </a:solidFill>
                <a:latin typeface="GOTHAM-BOOK" panose="02000504050000020004" pitchFamily="2" charset="0"/>
                <a:ea typeface="Verdana"/>
                <a:cs typeface="Arial" panose="020B0604020202020204" pitchFamily="34" charset="0"/>
              </a:rPr>
              <a:t>Centro de trabajo con dotación menor a 10 colaboradores</a:t>
            </a:r>
            <a:endParaRPr lang="es-ES" sz="1400" b="1">
              <a:solidFill>
                <a:schemeClr val="tx1">
                  <a:lumMod val="75000"/>
                  <a:lumOff val="25000"/>
                </a:schemeClr>
              </a:solidFill>
              <a:latin typeface="GOTHAM-BOOK" panose="02000504050000020004" pitchFamily="2" charset="0"/>
              <a:ea typeface="Verdana"/>
              <a:cs typeface="Arial" panose="020B0604020202020204" pitchFamily="34" charset="0"/>
            </a:endParaRPr>
          </a:p>
        </p:txBody>
      </p:sp>
      <p:sp>
        <p:nvSpPr>
          <p:cNvPr id="18" name="Rectángulo 17"/>
          <p:cNvSpPr/>
          <p:nvPr/>
        </p:nvSpPr>
        <p:spPr>
          <a:xfrm>
            <a:off x="5444741" y="3621593"/>
            <a:ext cx="2377574" cy="307777"/>
          </a:xfrm>
          <a:prstGeom prst="rect">
            <a:avLst/>
          </a:prstGeom>
        </p:spPr>
        <p:txBody>
          <a:bodyPr wrap="none" lIns="91440" tIns="45720" rIns="91440" bIns="45720" anchor="t">
            <a:spAutoFit/>
          </a:bodyPr>
          <a:lstStyle/>
          <a:p>
            <a:r>
              <a:rPr lang="es-ES" sz="1400" b="1" dirty="0">
                <a:solidFill>
                  <a:schemeClr val="tx1">
                    <a:lumMod val="75000"/>
                    <a:lumOff val="25000"/>
                  </a:schemeClr>
                </a:solidFill>
                <a:latin typeface="GOTHAM-BOOK" panose="02000504050000020004" pitchFamily="2" charset="0"/>
                <a:ea typeface="Verdana"/>
                <a:cs typeface="Arial" panose="020B0604020202020204" pitchFamily="34" charset="0"/>
              </a:rPr>
              <a:t>Agrupar centros y medir</a:t>
            </a:r>
          </a:p>
        </p:txBody>
      </p:sp>
      <p:sp>
        <p:nvSpPr>
          <p:cNvPr id="40" name="Cerrar llave 39"/>
          <p:cNvSpPr/>
          <p:nvPr/>
        </p:nvSpPr>
        <p:spPr>
          <a:xfrm>
            <a:off x="4733587" y="1884423"/>
            <a:ext cx="557212" cy="3807903"/>
          </a:xfrm>
          <a:prstGeom prst="rightBrace">
            <a:avLst/>
          </a:prstGeom>
          <a:ln w="57150" cmpd="sng">
            <a:solidFill>
              <a:schemeClr val="bg1">
                <a:lumMod val="85000"/>
              </a:schemeClr>
            </a:solidFill>
          </a:ln>
          <a:effectLst/>
        </p:spPr>
        <p:style>
          <a:lnRef idx="3">
            <a:schemeClr val="accent1"/>
          </a:lnRef>
          <a:fillRef idx="0">
            <a:schemeClr val="accent1"/>
          </a:fillRef>
          <a:effectRef idx="2">
            <a:schemeClr val="accent1"/>
          </a:effectRef>
          <a:fontRef idx="minor">
            <a:schemeClr val="tx1"/>
          </a:fontRef>
        </p:style>
        <p:txBody>
          <a:bodyPr lIns="91440" tIns="45720" rIns="91440" bIns="45720" rtlCol="0" anchor="ctr"/>
          <a:lstStyle/>
          <a:p>
            <a:pPr algn="ctr"/>
            <a:endParaRPr lang="es-MX" dirty="0">
              <a:latin typeface="GOTHAM-BOOK" panose="02000504050000020004" pitchFamily="2" charset="0"/>
              <a:ea typeface="Tahoma"/>
              <a:cs typeface="Arial" panose="020B0604020202020204" pitchFamily="34" charset="0"/>
            </a:endParaRPr>
          </a:p>
        </p:txBody>
      </p:sp>
      <p:sp>
        <p:nvSpPr>
          <p:cNvPr id="41" name="CuadroTexto 40"/>
          <p:cNvSpPr txBox="1"/>
          <p:nvPr/>
        </p:nvSpPr>
        <p:spPr>
          <a:xfrm>
            <a:off x="7864047" y="3874269"/>
            <a:ext cx="2240280" cy="954107"/>
          </a:xfrm>
          <a:prstGeom prst="rect">
            <a:avLst/>
          </a:prstGeom>
          <a:noFill/>
        </p:spPr>
        <p:txBody>
          <a:bodyPr wrap="square" lIns="91440" tIns="45720" rIns="91440" bIns="45720" rtlCol="0" anchor="t">
            <a:spAutoFit/>
          </a:bodyPr>
          <a:lstStyle/>
          <a:p>
            <a:r>
              <a:rPr lang="es-MX" sz="1400" b="1" dirty="0">
                <a:solidFill>
                  <a:schemeClr val="tx1">
                    <a:lumMod val="75000"/>
                    <a:lumOff val="25000"/>
                  </a:schemeClr>
                </a:solidFill>
                <a:latin typeface="GOTHAM-BOOK" panose="02000504050000020004" pitchFamily="2" charset="0"/>
                <a:ea typeface="Verdana"/>
                <a:cs typeface="Arial" panose="020B0604020202020204" pitchFamily="34" charset="0"/>
              </a:rPr>
              <a:t>Un centro de trabajo para efectos de puntaje de riesgo y fiscalización</a:t>
            </a:r>
          </a:p>
        </p:txBody>
      </p:sp>
      <p:sp>
        <p:nvSpPr>
          <p:cNvPr id="16" name="24 Rectángulo"/>
          <p:cNvSpPr/>
          <p:nvPr/>
        </p:nvSpPr>
        <p:spPr>
          <a:xfrm>
            <a:off x="957987" y="529068"/>
            <a:ext cx="10843151" cy="892552"/>
          </a:xfrm>
          <a:prstGeom prst="rect">
            <a:avLst/>
          </a:prstGeom>
        </p:spPr>
        <p:txBody>
          <a:bodyPr wrap="square" lIns="91440" tIns="45720" rIns="91440" bIns="45720" anchor="t">
            <a:spAutoFit/>
          </a:bodyPr>
          <a:lstStyle/>
          <a:p>
            <a:r>
              <a:rPr lang="es-CL" sz="2800" b="1" dirty="0">
                <a:solidFill>
                  <a:srgbClr val="002060"/>
                </a:solidFill>
                <a:latin typeface="GOTHAM-BOOK" panose="02000504050000020004" pitchFamily="2" charset="0"/>
                <a:ea typeface="Verdana"/>
                <a:cs typeface="Arial" panose="020B0604020202020204" pitchFamily="34" charset="0"/>
              </a:rPr>
              <a:t>Definición de unidades de análisis en situaciones especiales: </a:t>
            </a:r>
            <a:r>
              <a:rPr lang="es-CL" sz="2400" dirty="0">
                <a:solidFill>
                  <a:srgbClr val="002060"/>
                </a:solidFill>
                <a:latin typeface="GOTHAM-BOOK" panose="02000504050000020004" pitchFamily="2" charset="0"/>
                <a:ea typeface="Verdana"/>
                <a:cs typeface="Arial" panose="020B0604020202020204" pitchFamily="34" charset="0"/>
              </a:rPr>
              <a:t>Empresas con sucursales</a:t>
            </a:r>
          </a:p>
        </p:txBody>
      </p:sp>
      <p:pic>
        <p:nvPicPr>
          <p:cNvPr id="2" name="Imagen 1"/>
          <p:cNvPicPr>
            <a:picLocks noChangeAspect="1"/>
          </p:cNvPicPr>
          <p:nvPr/>
        </p:nvPicPr>
        <p:blipFill>
          <a:blip r:embed="rId3"/>
          <a:stretch>
            <a:fillRect/>
          </a:stretch>
        </p:blipFill>
        <p:spPr>
          <a:xfrm>
            <a:off x="2776842" y="4145010"/>
            <a:ext cx="954833" cy="999010"/>
          </a:xfrm>
          <a:prstGeom prst="rect">
            <a:avLst/>
          </a:prstGeom>
        </p:spPr>
      </p:pic>
      <p:pic>
        <p:nvPicPr>
          <p:cNvPr id="14" name="Imagen 13"/>
          <p:cNvPicPr>
            <a:picLocks noChangeAspect="1"/>
          </p:cNvPicPr>
          <p:nvPr/>
        </p:nvPicPr>
        <p:blipFill>
          <a:blip r:embed="rId3"/>
          <a:stretch>
            <a:fillRect/>
          </a:stretch>
        </p:blipFill>
        <p:spPr>
          <a:xfrm>
            <a:off x="2776842" y="1885904"/>
            <a:ext cx="954833" cy="999010"/>
          </a:xfrm>
          <a:prstGeom prst="rect">
            <a:avLst/>
          </a:prstGeom>
        </p:spPr>
      </p:pic>
      <p:pic>
        <p:nvPicPr>
          <p:cNvPr id="15" name="Imagen 14"/>
          <p:cNvPicPr>
            <a:picLocks noChangeAspect="1"/>
          </p:cNvPicPr>
          <p:nvPr/>
        </p:nvPicPr>
        <p:blipFill>
          <a:blip r:embed="rId4"/>
          <a:stretch>
            <a:fillRect/>
          </a:stretch>
        </p:blipFill>
        <p:spPr>
          <a:xfrm>
            <a:off x="8353581" y="2641754"/>
            <a:ext cx="1125756" cy="1132897"/>
          </a:xfrm>
          <a:prstGeom prst="rect">
            <a:avLst/>
          </a:prstGeom>
        </p:spPr>
      </p:pic>
    </p:spTree>
    <p:extLst>
      <p:ext uri="{BB962C8B-B14F-4D97-AF65-F5344CB8AC3E}">
        <p14:creationId xmlns:p14="http://schemas.microsoft.com/office/powerpoint/2010/main" val="70786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079714" y="720673"/>
            <a:ext cx="8229600" cy="940967"/>
          </a:xfrm>
          <a:prstGeom prst="rect">
            <a:avLst/>
          </a:prstGeom>
        </p:spPr>
        <p:txBody>
          <a:bodyPr/>
          <a:lstStyle>
            <a:lvl1pPr algn="ctr" defTabSz="914400" rtl="0" eaLnBrk="1" latinLnBrk="0" hangingPunct="1">
              <a:spcBef>
                <a:spcPct val="0"/>
              </a:spcBef>
              <a:buNone/>
              <a:defRPr sz="4000" b="1" kern="1200">
                <a:solidFill>
                  <a:schemeClr val="tx1"/>
                </a:solidFill>
                <a:latin typeface="Arial" pitchFamily="34" charset="0"/>
                <a:ea typeface="+mj-ea"/>
                <a:cs typeface="Arial" pitchFamily="34" charset="0"/>
              </a:defRPr>
            </a:lvl1pPr>
          </a:lstStyle>
          <a:p>
            <a:pPr algn="l"/>
            <a:r>
              <a:rPr lang="es-CL" sz="2800" dirty="0">
                <a:solidFill>
                  <a:srgbClr val="002060"/>
                </a:solidFill>
                <a:latin typeface="GOTHAM-BOOK" panose="02000504050000020004" pitchFamily="2" charset="0"/>
                <a:ea typeface="Verdana" panose="020B0604030504040204" pitchFamily="34" charset="0"/>
              </a:rPr>
              <a:t>Consideraciones Relevantes</a:t>
            </a:r>
          </a:p>
          <a:p>
            <a:pPr algn="l"/>
            <a:endParaRPr lang="es-CL" sz="2800" dirty="0">
              <a:solidFill>
                <a:srgbClr val="002060"/>
              </a:solidFill>
              <a:latin typeface="GOTHAM-BOOK" panose="02000504050000020004" pitchFamily="2" charset="0"/>
              <a:ea typeface="Verdana" panose="020B0604030504040204" pitchFamily="34" charset="0"/>
            </a:endParaRPr>
          </a:p>
        </p:txBody>
      </p:sp>
      <p:sp>
        <p:nvSpPr>
          <p:cNvPr id="5" name="4 CuadroTexto"/>
          <p:cNvSpPr txBox="1"/>
          <p:nvPr/>
        </p:nvSpPr>
        <p:spPr>
          <a:xfrm>
            <a:off x="4324573" y="2634992"/>
            <a:ext cx="6327289" cy="1754326"/>
          </a:xfrm>
          <a:prstGeom prst="rect">
            <a:avLst/>
          </a:prstGeom>
          <a:noFill/>
        </p:spPr>
        <p:txBody>
          <a:bodyPr wrap="square" lIns="91440" tIns="45720" rIns="91440" bIns="45720" rtlCol="0" anchor="t">
            <a:spAutoFit/>
          </a:bodyPr>
          <a:lstStyle/>
          <a:p>
            <a:pPr marL="285750" indent="-285750">
              <a:lnSpc>
                <a:spcPct val="150000"/>
              </a:lnSpc>
              <a:buClr>
                <a:schemeClr val="tx1"/>
              </a:buClr>
              <a:buSzPct val="150000"/>
              <a:buFont typeface="Arial" panose="020B0604020202020204" pitchFamily="34" charset="0"/>
              <a:buChar char="•"/>
            </a:pPr>
            <a:r>
              <a:rPr lang="es-CL" dirty="0">
                <a:solidFill>
                  <a:schemeClr val="tx1">
                    <a:lumMod val="85000"/>
                    <a:lumOff val="15000"/>
                  </a:schemeClr>
                </a:solidFill>
                <a:latin typeface="GOTHAM-BOOK" panose="02000504050000020004" pitchFamily="2" charset="0"/>
                <a:ea typeface="Verdana" panose="020B0604030504040204" pitchFamily="34" charset="0"/>
                <a:cs typeface="Arial" panose="020B0604020202020204" pitchFamily="34" charset="0"/>
              </a:rPr>
              <a:t>El CdA define el </a:t>
            </a:r>
            <a:r>
              <a:rPr lang="es-CL" b="1" dirty="0">
                <a:solidFill>
                  <a:schemeClr val="tx1">
                    <a:lumMod val="85000"/>
                    <a:lumOff val="15000"/>
                  </a:schemeClr>
                </a:solidFill>
                <a:latin typeface="GOTHAM-BOOK" panose="02000504050000020004" pitchFamily="2" charset="0"/>
                <a:ea typeface="Verdana" panose="020B0604030504040204" pitchFamily="34" charset="0"/>
                <a:cs typeface="Arial" panose="020B0604020202020204" pitchFamily="34" charset="0"/>
              </a:rPr>
              <a:t>TIEMPO</a:t>
            </a:r>
            <a:r>
              <a:rPr lang="es-CL" dirty="0">
                <a:solidFill>
                  <a:schemeClr val="tx1">
                    <a:lumMod val="85000"/>
                    <a:lumOff val="15000"/>
                  </a:schemeClr>
                </a:solidFill>
                <a:latin typeface="GOTHAM-BOOK" panose="02000504050000020004" pitchFamily="2" charset="0"/>
                <a:ea typeface="Verdana" panose="020B0604030504040204" pitchFamily="34" charset="0"/>
                <a:cs typeface="Arial" panose="020B0604020202020204" pitchFamily="34" charset="0"/>
              </a:rPr>
              <a:t> durante el cual se estará aplicando el Cuestionario.</a:t>
            </a:r>
          </a:p>
          <a:p>
            <a:pPr marL="285750" indent="-285750">
              <a:lnSpc>
                <a:spcPct val="150000"/>
              </a:lnSpc>
              <a:buClr>
                <a:schemeClr val="tx1"/>
              </a:buClr>
              <a:buSzPct val="150000"/>
              <a:buFont typeface="Arial" panose="020B0604020202020204" pitchFamily="34" charset="0"/>
              <a:buChar char="•"/>
            </a:pPr>
            <a:endParaRPr lang="es-CL" dirty="0">
              <a:solidFill>
                <a:schemeClr val="tx1">
                  <a:lumMod val="85000"/>
                  <a:lumOff val="15000"/>
                </a:schemeClr>
              </a:solidFill>
              <a:latin typeface="GOTHAM-BOOK" panose="02000504050000020004" pitchFamily="2" charset="0"/>
              <a:ea typeface="Verdana" panose="020B0604030504040204" pitchFamily="34" charset="0"/>
              <a:cs typeface="Arial" panose="020B0604020202020204" pitchFamily="34" charset="0"/>
            </a:endParaRPr>
          </a:p>
          <a:p>
            <a:pPr marL="285750" indent="-285750">
              <a:lnSpc>
                <a:spcPct val="150000"/>
              </a:lnSpc>
              <a:buClr>
                <a:schemeClr val="tx1"/>
              </a:buClr>
              <a:buSzPct val="150000"/>
              <a:buFont typeface="Arial" panose="020B0604020202020204" pitchFamily="34" charset="0"/>
              <a:buChar char="•"/>
            </a:pPr>
            <a:r>
              <a:rPr lang="es-CL" dirty="0">
                <a:solidFill>
                  <a:schemeClr val="tx1">
                    <a:lumMod val="85000"/>
                    <a:lumOff val="15000"/>
                  </a:schemeClr>
                </a:solidFill>
                <a:latin typeface="GOTHAM-BOOK" panose="02000504050000020004" pitchFamily="2" charset="0"/>
                <a:ea typeface="Verdana"/>
                <a:cs typeface="Arial" panose="020B0604020202020204" pitchFamily="34" charset="0"/>
              </a:rPr>
              <a:t> Este tiempo no debe sobrepasar los 30 días.</a:t>
            </a:r>
            <a:endParaRPr lang="es-CL" dirty="0">
              <a:solidFill>
                <a:schemeClr val="tx1">
                  <a:lumMod val="85000"/>
                  <a:lumOff val="15000"/>
                </a:schemeClr>
              </a:solidFill>
              <a:latin typeface="GOTHAM-BOOK" panose="02000504050000020004" pitchFamily="2"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1775011" y="2634992"/>
            <a:ext cx="2017511" cy="1887954"/>
          </a:xfrm>
          <a:prstGeom prst="rect">
            <a:avLst/>
          </a:prstGeom>
        </p:spPr>
      </p:pic>
    </p:spTree>
    <p:extLst>
      <p:ext uri="{BB962C8B-B14F-4D97-AF65-F5344CB8AC3E}">
        <p14:creationId xmlns:p14="http://schemas.microsoft.com/office/powerpoint/2010/main" val="1790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6"/>
          <p:cNvSpPr txBox="1">
            <a:spLocks noChangeArrowheads="1"/>
          </p:cNvSpPr>
          <p:nvPr/>
        </p:nvSpPr>
        <p:spPr bwMode="auto">
          <a:xfrm>
            <a:off x="4676976" y="2385974"/>
            <a:ext cx="6962797" cy="100781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r>
              <a:rPr lang="es-CL" sz="3600" b="1" dirty="0">
                <a:solidFill>
                  <a:srgbClr val="002060"/>
                </a:solidFill>
                <a:latin typeface="GOTHAM-BOOK" panose="02000504050000020004" pitchFamily="2" charset="0"/>
                <a:ea typeface="Verdana" panose="020B0604030504040204" pitchFamily="34" charset="0"/>
                <a:cs typeface="Arial" panose="020B0604020202020204" pitchFamily="34" charset="0"/>
              </a:rPr>
              <a:t>Presentación y análisis de resultados: diseño de medidas</a:t>
            </a:r>
          </a:p>
        </p:txBody>
      </p:sp>
      <p:sp>
        <p:nvSpPr>
          <p:cNvPr id="7" name="TextBox 6"/>
          <p:cNvSpPr txBox="1"/>
          <p:nvPr/>
        </p:nvSpPr>
        <p:spPr>
          <a:xfrm>
            <a:off x="3566893" y="2570558"/>
            <a:ext cx="2376264" cy="769441"/>
          </a:xfrm>
          <a:prstGeom prst="rect">
            <a:avLst/>
          </a:prstGeom>
          <a:noFill/>
        </p:spPr>
        <p:txBody>
          <a:bodyPr wrap="square" rtlCol="0">
            <a:spAutoFit/>
          </a:bodyPr>
          <a:lstStyle/>
          <a:p>
            <a:r>
              <a:rPr lang="en-US" sz="4400" b="1" dirty="0">
                <a:solidFill>
                  <a:schemeClr val="tx1">
                    <a:lumMod val="75000"/>
                    <a:lumOff val="25000"/>
                  </a:schemeClr>
                </a:solidFill>
                <a:latin typeface="GOTHAM-BOOK" panose="02000504050000020004" pitchFamily="2" charset="0"/>
                <a:cs typeface="Arial" panose="020B0604020202020204" pitchFamily="34" charset="0"/>
              </a:rPr>
              <a:t>4</a:t>
            </a:r>
          </a:p>
        </p:txBody>
      </p:sp>
      <p:cxnSp>
        <p:nvCxnSpPr>
          <p:cNvPr id="3" name="Conector recto 2"/>
          <p:cNvCxnSpPr/>
          <p:nvPr/>
        </p:nvCxnSpPr>
        <p:spPr>
          <a:xfrm>
            <a:off x="4399878" y="2332184"/>
            <a:ext cx="0" cy="118556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12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311815" y="5041559"/>
            <a:ext cx="4847978" cy="584775"/>
          </a:xfrm>
          <a:prstGeom prst="rect">
            <a:avLst/>
          </a:prstGeom>
          <a:solidFill>
            <a:srgbClr val="C6D321"/>
          </a:solidFill>
          <a:ln w="38100">
            <a:noFill/>
          </a:ln>
        </p:spPr>
        <p:txBody>
          <a:bodyPr wrap="square" lIns="91440" tIns="45720" rIns="91440" bIns="45720" rtlCol="0" anchor="t">
            <a:spAutoFit/>
          </a:bodyPr>
          <a:lstStyle/>
          <a:p>
            <a:r>
              <a:rPr lang="es-CL" sz="1600" dirty="0">
                <a:solidFill>
                  <a:srgbClr val="404040"/>
                </a:solidFill>
                <a:latin typeface="GOTHAM-BOOK" panose="02000504050000020004" pitchFamily="2" charset="0"/>
                <a:ea typeface="Tahoma"/>
                <a:cs typeface="Arial" panose="020B0604020202020204" pitchFamily="34" charset="0"/>
              </a:rPr>
              <a:t>Se debe velar en todo momento por la confidencialidad en el manejo de los datos.</a:t>
            </a:r>
            <a:endParaRPr lang="es-ES" sz="1600" dirty="0">
              <a:latin typeface="GOTHAM-BOOK" panose="02000504050000020004" pitchFamily="2" charset="0"/>
              <a:ea typeface="+mn-lt"/>
              <a:cs typeface="Arial" panose="020B0604020202020204" pitchFamily="34" charset="0"/>
            </a:endParaRPr>
          </a:p>
        </p:txBody>
      </p:sp>
      <p:sp>
        <p:nvSpPr>
          <p:cNvPr id="7" name="CuadroTexto 6"/>
          <p:cNvSpPr txBox="1"/>
          <p:nvPr/>
        </p:nvSpPr>
        <p:spPr>
          <a:xfrm>
            <a:off x="986678" y="2332938"/>
            <a:ext cx="678391" cy="276999"/>
          </a:xfrm>
          <a:prstGeom prst="rect">
            <a:avLst/>
          </a:prstGeom>
          <a:noFill/>
        </p:spPr>
        <p:txBody>
          <a:bodyPr wrap="square" lIns="91440" tIns="45720" rIns="91440" bIns="45720" rtlCol="0" anchor="t">
            <a:spAutoFit/>
          </a:bodyPr>
          <a:lstStyle/>
          <a:p>
            <a:r>
              <a:rPr lang="es-ES" sz="1200" b="1" dirty="0" err="1">
                <a:solidFill>
                  <a:schemeClr val="tx1">
                    <a:lumMod val="75000"/>
                    <a:lumOff val="25000"/>
                  </a:schemeClr>
                </a:solidFill>
                <a:latin typeface="GOTHAM-BOOK" panose="02000504050000020004" pitchFamily="2" charset="0"/>
                <a:ea typeface="Verdana"/>
                <a:cs typeface="Arial" panose="020B0604020202020204" pitchFamily="34" charset="0"/>
              </a:rPr>
              <a:t>CdA</a:t>
            </a:r>
            <a:endParaRPr lang="es-ES" sz="1200" b="1">
              <a:solidFill>
                <a:schemeClr val="tx1">
                  <a:lumMod val="75000"/>
                  <a:lumOff val="25000"/>
                </a:schemeClr>
              </a:solidFill>
              <a:latin typeface="GOTHAM-BOOK" panose="02000504050000020004" pitchFamily="2" charset="0"/>
              <a:ea typeface="Verdana"/>
              <a:cs typeface="Arial" panose="020B0604020202020204" pitchFamily="34" charset="0"/>
            </a:endParaRPr>
          </a:p>
        </p:txBody>
      </p:sp>
      <p:sp>
        <p:nvSpPr>
          <p:cNvPr id="9" name="Rectángulo 8"/>
          <p:cNvSpPr/>
          <p:nvPr/>
        </p:nvSpPr>
        <p:spPr>
          <a:xfrm>
            <a:off x="8443047" y="2268775"/>
            <a:ext cx="2175596" cy="276999"/>
          </a:xfrm>
          <a:prstGeom prst="rect">
            <a:avLst/>
          </a:prstGeom>
        </p:spPr>
        <p:txBody>
          <a:bodyPr wrap="none" lIns="91440" tIns="45720" rIns="91440" bIns="45720" anchor="t">
            <a:spAutoFit/>
          </a:bodyPr>
          <a:lstStyle/>
          <a:p>
            <a:r>
              <a:rPr lang="es-CL" sz="1200" b="1" dirty="0">
                <a:solidFill>
                  <a:schemeClr val="tx1">
                    <a:lumMod val="75000"/>
                    <a:lumOff val="25000"/>
                  </a:schemeClr>
                </a:solidFill>
                <a:latin typeface="GOTHAM-BOOK" panose="02000504050000020004" pitchFamily="2" charset="0"/>
                <a:ea typeface="Verdana"/>
                <a:cs typeface="Arial" panose="020B0604020202020204" pitchFamily="34" charset="0"/>
              </a:rPr>
              <a:t>Organismo Administrador</a:t>
            </a:r>
            <a:endParaRPr lang="es-ES" sz="1200" b="1">
              <a:solidFill>
                <a:schemeClr val="tx1">
                  <a:lumMod val="75000"/>
                  <a:lumOff val="25000"/>
                </a:schemeClr>
              </a:solidFill>
              <a:latin typeface="GOTHAM-BOOK" panose="02000504050000020004" pitchFamily="2" charset="0"/>
              <a:ea typeface="Verdana"/>
              <a:cs typeface="Arial" panose="020B0604020202020204" pitchFamily="34" charset="0"/>
            </a:endParaRPr>
          </a:p>
        </p:txBody>
      </p:sp>
      <p:cxnSp>
        <p:nvCxnSpPr>
          <p:cNvPr id="10" name="Conector recto 9"/>
          <p:cNvCxnSpPr/>
          <p:nvPr/>
        </p:nvCxnSpPr>
        <p:spPr>
          <a:xfrm>
            <a:off x="3258350" y="3204861"/>
            <a:ext cx="1250119" cy="0"/>
          </a:xfrm>
          <a:prstGeom prst="line">
            <a:avLst/>
          </a:prstGeom>
          <a:ln w="571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Flecha: hacia abajo 24"/>
          <p:cNvSpPr/>
          <p:nvPr/>
        </p:nvSpPr>
        <p:spPr>
          <a:xfrm rot="5400000">
            <a:off x="5931538" y="2621634"/>
            <a:ext cx="863883" cy="1216205"/>
          </a:xfrm>
          <a:prstGeom prst="downArrow">
            <a:avLst/>
          </a:prstGeom>
          <a:solidFill>
            <a:srgbClr val="002060"/>
          </a:solidFill>
          <a:ln>
            <a:noFill/>
          </a:ln>
        </p:spPr>
        <p:style>
          <a:lnRef idx="1">
            <a:schemeClr val="accent3"/>
          </a:lnRef>
          <a:fillRef idx="3">
            <a:schemeClr val="accent3"/>
          </a:fillRef>
          <a:effectRef idx="2">
            <a:schemeClr val="accent3"/>
          </a:effectRef>
          <a:fontRef idx="minor">
            <a:schemeClr val="lt1"/>
          </a:fontRef>
        </p:style>
        <p:txBody>
          <a:bodyPr lIns="91440" tIns="45720" rIns="91440" bIns="45720" rtlCol="0" anchor="ctr"/>
          <a:lstStyle/>
          <a:p>
            <a:pPr algn="ctr"/>
            <a:endParaRPr lang="es-ES" sz="1600" b="0" dirty="0">
              <a:solidFill>
                <a:schemeClr val="tx1"/>
              </a:solidFill>
              <a:latin typeface="GOTHAM-BOOK" panose="02000504050000020004" pitchFamily="2" charset="0"/>
              <a:ea typeface="Tahoma"/>
              <a:cs typeface="Arial" panose="020B0604020202020204" pitchFamily="34" charset="0"/>
            </a:endParaRPr>
          </a:p>
        </p:txBody>
      </p:sp>
      <p:sp>
        <p:nvSpPr>
          <p:cNvPr id="14" name="Rectángulo 13"/>
          <p:cNvSpPr/>
          <p:nvPr/>
        </p:nvSpPr>
        <p:spPr>
          <a:xfrm>
            <a:off x="5912790" y="3086916"/>
            <a:ext cx="1005403" cy="276999"/>
          </a:xfrm>
          <a:prstGeom prst="rect">
            <a:avLst/>
          </a:prstGeom>
        </p:spPr>
        <p:txBody>
          <a:bodyPr wrap="none" lIns="91440" tIns="45720" rIns="91440" bIns="45720" anchor="t">
            <a:spAutoFit/>
          </a:bodyPr>
          <a:lstStyle/>
          <a:p>
            <a:r>
              <a:rPr lang="es-CL" sz="1200" b="1" dirty="0">
                <a:solidFill>
                  <a:schemeClr val="bg1"/>
                </a:solidFill>
                <a:latin typeface="GOTHAM-BOOK" panose="02000504050000020004" pitchFamily="2" charset="0"/>
                <a:ea typeface="Tahoma"/>
                <a:cs typeface="Arial" panose="020B0604020202020204" pitchFamily="34" charset="0"/>
              </a:rPr>
              <a:t>Asesorado</a:t>
            </a:r>
            <a:endParaRPr lang="es-ES" sz="1200" b="1" dirty="0">
              <a:solidFill>
                <a:schemeClr val="bg1"/>
              </a:solidFill>
              <a:latin typeface="GOTHAM-BOOK" panose="02000504050000020004" pitchFamily="2" charset="0"/>
              <a:ea typeface="Tahoma"/>
              <a:cs typeface="Arial" panose="020B0604020202020204" pitchFamily="34" charset="0"/>
            </a:endParaRPr>
          </a:p>
        </p:txBody>
      </p:sp>
      <p:sp>
        <p:nvSpPr>
          <p:cNvPr id="17" name="Rectángulo 16"/>
          <p:cNvSpPr/>
          <p:nvPr/>
        </p:nvSpPr>
        <p:spPr>
          <a:xfrm>
            <a:off x="4074273" y="2114887"/>
            <a:ext cx="1480021" cy="276999"/>
          </a:xfrm>
          <a:prstGeom prst="rect">
            <a:avLst/>
          </a:prstGeom>
        </p:spPr>
        <p:txBody>
          <a:bodyPr wrap="none" lIns="91440" tIns="45720" rIns="91440" bIns="45720" anchor="t">
            <a:spAutoFit/>
          </a:bodyPr>
          <a:lstStyle/>
          <a:p>
            <a:r>
              <a:rPr lang="es-CL" sz="1200" b="1" dirty="0">
                <a:solidFill>
                  <a:schemeClr val="tx1">
                    <a:lumMod val="75000"/>
                    <a:lumOff val="25000"/>
                  </a:schemeClr>
                </a:solidFill>
                <a:latin typeface="GOTHAM-BOOK" panose="02000504050000020004" pitchFamily="2" charset="0"/>
                <a:ea typeface="Verdana"/>
                <a:cs typeface="Arial" panose="020B0604020202020204" pitchFamily="34" charset="0"/>
              </a:rPr>
              <a:t>Análisis de datos</a:t>
            </a:r>
            <a:endParaRPr lang="es-ES" sz="1200" b="1">
              <a:solidFill>
                <a:schemeClr val="tx1">
                  <a:lumMod val="75000"/>
                  <a:lumOff val="25000"/>
                </a:schemeClr>
              </a:solidFill>
              <a:latin typeface="GOTHAM-BOOK" panose="02000504050000020004" pitchFamily="2" charset="0"/>
              <a:ea typeface="Verdana"/>
              <a:cs typeface="Arial" panose="020B0604020202020204" pitchFamily="34" charset="0"/>
            </a:endParaRPr>
          </a:p>
        </p:txBody>
      </p:sp>
      <p:sp>
        <p:nvSpPr>
          <p:cNvPr id="18" name="Rectángulo 17"/>
          <p:cNvSpPr/>
          <p:nvPr/>
        </p:nvSpPr>
        <p:spPr>
          <a:xfrm>
            <a:off x="8272569" y="3589000"/>
            <a:ext cx="2733441" cy="276999"/>
          </a:xfrm>
          <a:prstGeom prst="rect">
            <a:avLst/>
          </a:prstGeom>
        </p:spPr>
        <p:txBody>
          <a:bodyPr wrap="none" lIns="91440" tIns="45720" rIns="91440" bIns="45720" anchor="t">
            <a:spAutoFit/>
          </a:bodyPr>
          <a:lstStyle/>
          <a:p>
            <a:r>
              <a:rPr lang="es-CL" sz="1200" b="1" dirty="0">
                <a:solidFill>
                  <a:schemeClr val="tx1">
                    <a:lumMod val="75000"/>
                    <a:lumOff val="25000"/>
                  </a:schemeClr>
                </a:solidFill>
                <a:latin typeface="GOTHAM-BOOK" panose="02000504050000020004" pitchFamily="2" charset="0"/>
                <a:ea typeface="Verdana"/>
                <a:cs typeface="Arial" panose="020B0604020202020204" pitchFamily="34" charset="0"/>
              </a:rPr>
              <a:t>Asesor en Prevención de Riesgos</a:t>
            </a:r>
            <a:endParaRPr lang="es-ES" sz="1200" b="1">
              <a:solidFill>
                <a:schemeClr val="tx1">
                  <a:lumMod val="75000"/>
                  <a:lumOff val="25000"/>
                </a:schemeClr>
              </a:solidFill>
              <a:latin typeface="GOTHAM-BOOK" panose="02000504050000020004" pitchFamily="2" charset="0"/>
              <a:ea typeface="Verdana"/>
              <a:cs typeface="Arial" panose="020B0604020202020204" pitchFamily="34" charset="0"/>
            </a:endParaRPr>
          </a:p>
        </p:txBody>
      </p:sp>
      <p:sp>
        <p:nvSpPr>
          <p:cNvPr id="20" name="24 Rectángulo"/>
          <p:cNvSpPr/>
          <p:nvPr/>
        </p:nvSpPr>
        <p:spPr>
          <a:xfrm>
            <a:off x="986678" y="723704"/>
            <a:ext cx="10016196" cy="523220"/>
          </a:xfrm>
          <a:prstGeom prst="rect">
            <a:avLst/>
          </a:prstGeom>
        </p:spPr>
        <p:txBody>
          <a:bodyPr wrap="square" lIns="91440" tIns="45720" rIns="91440" bIns="45720" anchor="t">
            <a:spAutoFit/>
          </a:bodyPr>
          <a:lstStyle/>
          <a:p>
            <a:r>
              <a:rPr lang="es-CL" sz="2800" b="1" dirty="0">
                <a:solidFill>
                  <a:srgbClr val="002060"/>
                </a:solidFill>
                <a:latin typeface="GOTHAM-BOOK" panose="02000504050000020004" pitchFamily="2" charset="0"/>
                <a:ea typeface="Verdana"/>
                <a:cs typeface="Arial" panose="020B0604020202020204" pitchFamily="34" charset="0"/>
              </a:rPr>
              <a:t>Análisis de Resultados</a:t>
            </a:r>
          </a:p>
        </p:txBody>
      </p:sp>
      <p:pic>
        <p:nvPicPr>
          <p:cNvPr id="19" name="Imagen 18"/>
          <p:cNvPicPr>
            <a:picLocks noChangeAspect="1"/>
          </p:cNvPicPr>
          <p:nvPr/>
        </p:nvPicPr>
        <p:blipFill>
          <a:blip r:embed="rId3"/>
          <a:stretch>
            <a:fillRect/>
          </a:stretch>
        </p:blipFill>
        <p:spPr>
          <a:xfrm>
            <a:off x="1354743" y="2691663"/>
            <a:ext cx="1352369" cy="864439"/>
          </a:xfrm>
          <a:prstGeom prst="rect">
            <a:avLst/>
          </a:prstGeom>
        </p:spPr>
      </p:pic>
      <p:pic>
        <p:nvPicPr>
          <p:cNvPr id="2" name="Imagen 1"/>
          <p:cNvPicPr>
            <a:picLocks noChangeAspect="1"/>
          </p:cNvPicPr>
          <p:nvPr/>
        </p:nvPicPr>
        <p:blipFill>
          <a:blip r:embed="rId4"/>
          <a:stretch>
            <a:fillRect/>
          </a:stretch>
        </p:blipFill>
        <p:spPr>
          <a:xfrm>
            <a:off x="7371502" y="3251961"/>
            <a:ext cx="735644" cy="1077245"/>
          </a:xfrm>
          <a:prstGeom prst="rect">
            <a:avLst/>
          </a:prstGeom>
        </p:spPr>
      </p:pic>
      <p:pic>
        <p:nvPicPr>
          <p:cNvPr id="21" name="Imagen 20"/>
          <p:cNvPicPr>
            <a:picLocks noChangeAspect="1"/>
          </p:cNvPicPr>
          <p:nvPr/>
        </p:nvPicPr>
        <p:blipFill>
          <a:blip r:embed="rId5"/>
          <a:stretch>
            <a:fillRect/>
          </a:stretch>
        </p:blipFill>
        <p:spPr>
          <a:xfrm>
            <a:off x="4432664" y="4649262"/>
            <a:ext cx="734255" cy="1015034"/>
          </a:xfrm>
          <a:prstGeom prst="rect">
            <a:avLst/>
          </a:prstGeom>
        </p:spPr>
      </p:pic>
      <p:pic>
        <p:nvPicPr>
          <p:cNvPr id="5" name="Imagen 4"/>
          <p:cNvPicPr>
            <a:picLocks noChangeAspect="1"/>
          </p:cNvPicPr>
          <p:nvPr/>
        </p:nvPicPr>
        <p:blipFill>
          <a:blip r:embed="rId6"/>
          <a:stretch>
            <a:fillRect/>
          </a:stretch>
        </p:blipFill>
        <p:spPr>
          <a:xfrm>
            <a:off x="7032751" y="1754715"/>
            <a:ext cx="1501095" cy="1082204"/>
          </a:xfrm>
          <a:prstGeom prst="rect">
            <a:avLst/>
          </a:prstGeom>
        </p:spPr>
      </p:pic>
      <p:pic>
        <p:nvPicPr>
          <p:cNvPr id="23" name="Imagen 22"/>
          <p:cNvPicPr>
            <a:picLocks noChangeAspect="1"/>
          </p:cNvPicPr>
          <p:nvPr/>
        </p:nvPicPr>
        <p:blipFill>
          <a:blip r:embed="rId7"/>
          <a:stretch>
            <a:fillRect/>
          </a:stretch>
        </p:blipFill>
        <p:spPr>
          <a:xfrm>
            <a:off x="4656596" y="2721008"/>
            <a:ext cx="1016070" cy="986315"/>
          </a:xfrm>
          <a:prstGeom prst="rect">
            <a:avLst/>
          </a:prstGeom>
        </p:spPr>
      </p:pic>
    </p:spTree>
    <p:extLst>
      <p:ext uri="{BB962C8B-B14F-4D97-AF65-F5344CB8AC3E}">
        <p14:creationId xmlns:p14="http://schemas.microsoft.com/office/powerpoint/2010/main" val="380603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669047" y="3241636"/>
            <a:ext cx="1353256" cy="307777"/>
          </a:xfrm>
          <a:prstGeom prst="rect">
            <a:avLst/>
          </a:prstGeom>
          <a:noFill/>
        </p:spPr>
        <p:txBody>
          <a:bodyPr wrap="none" lIns="91440" tIns="45720" rIns="91440" bIns="45720" rtlCol="0" anchor="t">
            <a:spAutoFit/>
          </a:bodyPr>
          <a:lstStyle/>
          <a:p>
            <a:r>
              <a:rPr lang="es-ES" sz="1400" dirty="0">
                <a:solidFill>
                  <a:schemeClr val="tx1">
                    <a:lumMod val="75000"/>
                    <a:lumOff val="25000"/>
                  </a:schemeClr>
                </a:solidFill>
                <a:latin typeface="GOTHAM-BOOK" panose="02000504050000020004" pitchFamily="2" charset="0"/>
                <a:ea typeface="Verdana"/>
                <a:cs typeface="Arial" panose="020B0604020202020204" pitchFamily="34" charset="0"/>
              </a:rPr>
              <a:t>Trabajadores</a:t>
            </a:r>
          </a:p>
        </p:txBody>
      </p:sp>
      <p:sp>
        <p:nvSpPr>
          <p:cNvPr id="6" name="CuadroTexto 5"/>
          <p:cNvSpPr txBox="1"/>
          <p:nvPr/>
        </p:nvSpPr>
        <p:spPr>
          <a:xfrm>
            <a:off x="4880243" y="1796346"/>
            <a:ext cx="966931" cy="307777"/>
          </a:xfrm>
          <a:prstGeom prst="rect">
            <a:avLst/>
          </a:prstGeom>
          <a:noFill/>
        </p:spPr>
        <p:txBody>
          <a:bodyPr wrap="none" lIns="91440" tIns="45720" rIns="91440" bIns="45720" rtlCol="0" anchor="t">
            <a:spAutoFit/>
          </a:bodyPr>
          <a:lstStyle/>
          <a:p>
            <a:r>
              <a:rPr lang="es-ES" sz="1400" dirty="0">
                <a:solidFill>
                  <a:schemeClr val="tx1">
                    <a:lumMod val="75000"/>
                    <a:lumOff val="25000"/>
                  </a:schemeClr>
                </a:solidFill>
                <a:latin typeface="GOTHAM-BOOK" panose="02000504050000020004" pitchFamily="2" charset="0"/>
                <a:ea typeface="Verdana"/>
                <a:cs typeface="Arial" panose="020B0604020202020204" pitchFamily="34" charset="0"/>
              </a:rPr>
              <a:t>Empresa</a:t>
            </a:r>
          </a:p>
        </p:txBody>
      </p:sp>
      <p:sp>
        <p:nvSpPr>
          <p:cNvPr id="8" name="Rectángulo 7"/>
          <p:cNvSpPr/>
          <p:nvPr/>
        </p:nvSpPr>
        <p:spPr>
          <a:xfrm>
            <a:off x="6981712" y="3274952"/>
            <a:ext cx="4248853" cy="738664"/>
          </a:xfrm>
          <a:prstGeom prst="rect">
            <a:avLst/>
          </a:prstGeom>
        </p:spPr>
        <p:txBody>
          <a:bodyPr wrap="square" lIns="91440" tIns="45720" rIns="91440" bIns="45720" anchor="t">
            <a:spAutoFit/>
          </a:bodyPr>
          <a:lstStyle/>
          <a:p>
            <a:pPr algn="ctr"/>
            <a:r>
              <a:rPr lang="es-CL" sz="1400" dirty="0">
                <a:solidFill>
                  <a:schemeClr val="tx1">
                    <a:lumMod val="75000"/>
                    <a:lumOff val="25000"/>
                  </a:schemeClr>
                </a:solidFill>
                <a:latin typeface="GOTHAM-BOOK" panose="02000504050000020004" pitchFamily="2" charset="0"/>
                <a:ea typeface="Verdana"/>
                <a:cs typeface="Arial" panose="020B0604020202020204" pitchFamily="34" charset="0"/>
              </a:rPr>
              <a:t>En ningún caso se podrán realizar acciones que puedan deducir la identidad de los participantes</a:t>
            </a:r>
            <a:endParaRPr lang="es-ES" sz="1400" dirty="0">
              <a:solidFill>
                <a:schemeClr val="tx1">
                  <a:lumMod val="75000"/>
                  <a:lumOff val="25000"/>
                </a:schemeClr>
              </a:solidFill>
              <a:latin typeface="GOTHAM-BOOK" panose="02000504050000020004" pitchFamily="2" charset="0"/>
              <a:ea typeface="Verdana"/>
              <a:cs typeface="Arial" panose="020B0604020202020204" pitchFamily="34" charset="0"/>
            </a:endParaRPr>
          </a:p>
        </p:txBody>
      </p:sp>
      <p:sp>
        <p:nvSpPr>
          <p:cNvPr id="11" name="CuadroTexto 10"/>
          <p:cNvSpPr txBox="1"/>
          <p:nvPr/>
        </p:nvSpPr>
        <p:spPr>
          <a:xfrm>
            <a:off x="1954169" y="4333193"/>
            <a:ext cx="678391" cy="307777"/>
          </a:xfrm>
          <a:prstGeom prst="rect">
            <a:avLst/>
          </a:prstGeom>
          <a:noFill/>
        </p:spPr>
        <p:txBody>
          <a:bodyPr wrap="square" lIns="91440" tIns="45720" rIns="91440" bIns="45720" rtlCol="0" anchor="t">
            <a:spAutoFit/>
          </a:bodyPr>
          <a:lstStyle/>
          <a:p>
            <a:r>
              <a:rPr lang="es-ES" sz="1400" dirty="0" err="1">
                <a:solidFill>
                  <a:schemeClr val="tx1">
                    <a:lumMod val="75000"/>
                    <a:lumOff val="25000"/>
                  </a:schemeClr>
                </a:solidFill>
                <a:latin typeface="GOTHAM-BOOK" panose="02000504050000020004" pitchFamily="2" charset="0"/>
                <a:ea typeface="Verdana"/>
                <a:cs typeface="Arial" panose="020B0604020202020204" pitchFamily="34" charset="0"/>
              </a:rPr>
              <a:t>CdA</a:t>
            </a:r>
            <a:endParaRPr lang="es-ES" sz="1400">
              <a:solidFill>
                <a:schemeClr val="tx1">
                  <a:lumMod val="75000"/>
                  <a:lumOff val="25000"/>
                </a:schemeClr>
              </a:solidFill>
              <a:latin typeface="GOTHAM-BOOK" panose="02000504050000020004" pitchFamily="2" charset="0"/>
              <a:ea typeface="Verdana"/>
              <a:cs typeface="Arial" panose="020B0604020202020204" pitchFamily="34" charset="0"/>
            </a:endParaRPr>
          </a:p>
        </p:txBody>
      </p:sp>
      <p:sp>
        <p:nvSpPr>
          <p:cNvPr id="12" name="Rectángulo 11"/>
          <p:cNvSpPr/>
          <p:nvPr/>
        </p:nvSpPr>
        <p:spPr>
          <a:xfrm>
            <a:off x="3866744" y="4821325"/>
            <a:ext cx="1882247" cy="523220"/>
          </a:xfrm>
          <a:prstGeom prst="rect">
            <a:avLst/>
          </a:prstGeom>
        </p:spPr>
        <p:txBody>
          <a:bodyPr wrap="none" lIns="91440" tIns="45720" rIns="91440" bIns="45720" anchor="t">
            <a:spAutoFit/>
          </a:bodyPr>
          <a:lstStyle/>
          <a:p>
            <a:pPr marL="285750" indent="-285750">
              <a:buClr>
                <a:srgbClr val="8FBE00"/>
              </a:buClr>
              <a:buFont typeface="Arial"/>
              <a:buChar char="•"/>
            </a:pPr>
            <a:r>
              <a:rPr lang="es-CL" sz="1400" dirty="0">
                <a:solidFill>
                  <a:schemeClr val="tx1">
                    <a:lumMod val="75000"/>
                    <a:lumOff val="25000"/>
                  </a:schemeClr>
                </a:solidFill>
                <a:latin typeface="GOTHAM-BOOK" panose="02000504050000020004" pitchFamily="2" charset="0"/>
                <a:ea typeface="Verdana"/>
                <a:cs typeface="Arial" panose="020B0604020202020204" pitchFamily="34" charset="0"/>
              </a:rPr>
              <a:t>Forma material </a:t>
            </a:r>
            <a:endParaRPr lang="es-CL" sz="1400" dirty="0">
              <a:solidFill>
                <a:schemeClr val="tx1">
                  <a:lumMod val="75000"/>
                  <a:lumOff val="25000"/>
                </a:schemeClr>
              </a:solidFill>
              <a:latin typeface="GOTHAM-BOOK" panose="02000504050000020004" pitchFamily="2" charset="0"/>
              <a:ea typeface="Verdana" panose="020B0604030504040204" pitchFamily="34" charset="0"/>
              <a:cs typeface="Arial" panose="020B0604020202020204" pitchFamily="34" charset="0"/>
            </a:endParaRPr>
          </a:p>
          <a:p>
            <a:pPr marL="285750" indent="-285750">
              <a:buClr>
                <a:srgbClr val="8FBE00"/>
              </a:buClr>
              <a:buFont typeface="Arial"/>
              <a:buChar char="•"/>
            </a:pPr>
            <a:r>
              <a:rPr lang="es-CL" sz="1400" dirty="0">
                <a:solidFill>
                  <a:schemeClr val="tx1">
                    <a:lumMod val="75000"/>
                    <a:lumOff val="25000"/>
                  </a:schemeClr>
                </a:solidFill>
                <a:latin typeface="GOTHAM-BOOK" panose="02000504050000020004" pitchFamily="2" charset="0"/>
                <a:ea typeface="Verdana"/>
                <a:cs typeface="Arial" panose="020B0604020202020204" pitchFamily="34" charset="0"/>
              </a:rPr>
              <a:t>Tipo de datos </a:t>
            </a:r>
            <a:endParaRPr lang="es-ES" sz="1400">
              <a:solidFill>
                <a:schemeClr val="tx1">
                  <a:lumMod val="75000"/>
                  <a:lumOff val="25000"/>
                </a:schemeClr>
              </a:solidFill>
              <a:latin typeface="GOTHAM-BOOK" panose="02000504050000020004" pitchFamily="2" charset="0"/>
              <a:ea typeface="Verdana" panose="020B0604030504040204" pitchFamily="34" charset="0"/>
              <a:cs typeface="Arial" panose="020B0604020202020204" pitchFamily="34" charset="0"/>
            </a:endParaRPr>
          </a:p>
        </p:txBody>
      </p:sp>
      <p:sp>
        <p:nvSpPr>
          <p:cNvPr id="14" name="CuadroTexto 13"/>
          <p:cNvSpPr txBox="1"/>
          <p:nvPr/>
        </p:nvSpPr>
        <p:spPr>
          <a:xfrm>
            <a:off x="7919931" y="5598164"/>
            <a:ext cx="1353256" cy="307777"/>
          </a:xfrm>
          <a:prstGeom prst="rect">
            <a:avLst/>
          </a:prstGeom>
          <a:noFill/>
        </p:spPr>
        <p:txBody>
          <a:bodyPr wrap="none" lIns="91440" tIns="45720" rIns="91440" bIns="45720" rtlCol="0" anchor="t">
            <a:spAutoFit/>
          </a:bodyPr>
          <a:lstStyle/>
          <a:p>
            <a:r>
              <a:rPr lang="es-ES" sz="1400" dirty="0">
                <a:solidFill>
                  <a:schemeClr val="tx1">
                    <a:lumMod val="75000"/>
                    <a:lumOff val="25000"/>
                  </a:schemeClr>
                </a:solidFill>
                <a:latin typeface="GOTHAM-BOOK" panose="02000504050000020004" pitchFamily="2" charset="0"/>
                <a:ea typeface="Verdana"/>
                <a:cs typeface="Arial" panose="020B0604020202020204" pitchFamily="34" charset="0"/>
              </a:rPr>
              <a:t>Trabajadores</a:t>
            </a:r>
          </a:p>
        </p:txBody>
      </p:sp>
      <p:sp>
        <p:nvSpPr>
          <p:cNvPr id="15" name="CuadroTexto 14"/>
          <p:cNvSpPr txBox="1"/>
          <p:nvPr/>
        </p:nvSpPr>
        <p:spPr>
          <a:xfrm>
            <a:off x="4027247" y="4451399"/>
            <a:ext cx="923651" cy="307777"/>
          </a:xfrm>
          <a:prstGeom prst="rect">
            <a:avLst/>
          </a:prstGeom>
          <a:noFill/>
        </p:spPr>
        <p:txBody>
          <a:bodyPr wrap="none" lIns="91440" tIns="45720" rIns="91440" bIns="45720" rtlCol="0" anchor="t">
            <a:spAutoFit/>
          </a:bodyPr>
          <a:lstStyle/>
          <a:p>
            <a:r>
              <a:rPr lang="es-ES" sz="1400" dirty="0">
                <a:solidFill>
                  <a:schemeClr val="tx1">
                    <a:lumMod val="75000"/>
                    <a:lumOff val="25000"/>
                  </a:schemeClr>
                </a:solidFill>
                <a:latin typeface="GOTHAM-BOOK" panose="02000504050000020004" pitchFamily="2" charset="0"/>
                <a:ea typeface="Verdana"/>
                <a:cs typeface="Arial" panose="020B0604020202020204" pitchFamily="34" charset="0"/>
              </a:rPr>
              <a:t>Definirá:</a:t>
            </a:r>
          </a:p>
        </p:txBody>
      </p:sp>
      <p:sp>
        <p:nvSpPr>
          <p:cNvPr id="16" name="Flecha: a la derecha 30"/>
          <p:cNvSpPr/>
          <p:nvPr/>
        </p:nvSpPr>
        <p:spPr>
          <a:xfrm>
            <a:off x="5918681" y="4590367"/>
            <a:ext cx="1592709" cy="1238547"/>
          </a:xfrm>
          <a:prstGeom prst="rightArrow">
            <a:avLst/>
          </a:prstGeom>
          <a:solidFill>
            <a:srgbClr val="002060"/>
          </a:solidFill>
          <a:ln>
            <a:noFill/>
          </a:ln>
        </p:spPr>
        <p:style>
          <a:lnRef idx="1">
            <a:schemeClr val="accent3"/>
          </a:lnRef>
          <a:fillRef idx="3">
            <a:schemeClr val="accent3"/>
          </a:fillRef>
          <a:effectRef idx="2">
            <a:schemeClr val="accent3"/>
          </a:effectRef>
          <a:fontRef idx="minor">
            <a:schemeClr val="lt1"/>
          </a:fontRef>
        </p:style>
        <p:txBody>
          <a:bodyPr lIns="91440" tIns="45720" rIns="91440" bIns="45720" rtlCol="0" anchor="ctr"/>
          <a:lstStyle/>
          <a:p>
            <a:pPr algn="ctr"/>
            <a:endParaRPr lang="es-ES" dirty="0">
              <a:solidFill>
                <a:schemeClr val="bg1"/>
              </a:solidFill>
              <a:latin typeface="GOTHAM-BOOK" panose="02000504050000020004" pitchFamily="2" charset="0"/>
              <a:ea typeface="Tahoma"/>
              <a:cs typeface="Arial" panose="020B0604020202020204" pitchFamily="34" charset="0"/>
            </a:endParaRPr>
          </a:p>
        </p:txBody>
      </p:sp>
      <p:sp>
        <p:nvSpPr>
          <p:cNvPr id="17" name="Rectángulo 16"/>
          <p:cNvSpPr/>
          <p:nvPr/>
        </p:nvSpPr>
        <p:spPr>
          <a:xfrm>
            <a:off x="5918680" y="4934310"/>
            <a:ext cx="1529973" cy="523220"/>
          </a:xfrm>
          <a:prstGeom prst="rect">
            <a:avLst/>
          </a:prstGeom>
        </p:spPr>
        <p:txBody>
          <a:bodyPr wrap="square" lIns="91440" tIns="45720" rIns="91440" bIns="45720" anchor="t">
            <a:spAutoFit/>
          </a:bodyPr>
          <a:lstStyle/>
          <a:p>
            <a:pPr algn="ctr"/>
            <a:r>
              <a:rPr lang="es-CL" sz="1400" dirty="0">
                <a:solidFill>
                  <a:schemeClr val="bg1"/>
                </a:solidFill>
                <a:latin typeface="GOTHAM-BOOK" panose="02000504050000020004" pitchFamily="2" charset="0"/>
                <a:ea typeface="Tahoma"/>
                <a:cs typeface="Arial" panose="020B0604020202020204" pitchFamily="34" charset="0"/>
              </a:rPr>
              <a:t>Pondrán a disposición </a:t>
            </a:r>
            <a:endParaRPr lang="es-ES" sz="1400" dirty="0">
              <a:solidFill>
                <a:schemeClr val="bg1"/>
              </a:solidFill>
              <a:latin typeface="GOTHAM-BOOK" panose="02000504050000020004" pitchFamily="2" charset="0"/>
              <a:ea typeface="Tahoma"/>
              <a:cs typeface="Arial" panose="020B0604020202020204" pitchFamily="34" charset="0"/>
            </a:endParaRPr>
          </a:p>
        </p:txBody>
      </p:sp>
      <p:sp>
        <p:nvSpPr>
          <p:cNvPr id="28" name="24 Rectángulo"/>
          <p:cNvSpPr/>
          <p:nvPr/>
        </p:nvSpPr>
        <p:spPr>
          <a:xfrm>
            <a:off x="986678" y="723704"/>
            <a:ext cx="10016196" cy="523220"/>
          </a:xfrm>
          <a:prstGeom prst="rect">
            <a:avLst/>
          </a:prstGeom>
        </p:spPr>
        <p:txBody>
          <a:bodyPr wrap="square" lIns="91440" tIns="45720" rIns="91440" bIns="45720" anchor="t">
            <a:spAutoFit/>
          </a:bodyPr>
          <a:lstStyle/>
          <a:p>
            <a:r>
              <a:rPr lang="es-CL" sz="2800" b="1" dirty="0">
                <a:solidFill>
                  <a:srgbClr val="002060"/>
                </a:solidFill>
                <a:latin typeface="GOTHAM-BOOK" panose="02000504050000020004" pitchFamily="2" charset="0"/>
                <a:ea typeface="Verdana"/>
                <a:cs typeface="Arial" panose="020B0604020202020204" pitchFamily="34" charset="0"/>
              </a:rPr>
              <a:t>Análisis de Resultados</a:t>
            </a:r>
          </a:p>
        </p:txBody>
      </p:sp>
      <p:pic>
        <p:nvPicPr>
          <p:cNvPr id="4" name="Imagen 3"/>
          <p:cNvPicPr>
            <a:picLocks noChangeAspect="1"/>
          </p:cNvPicPr>
          <p:nvPr/>
        </p:nvPicPr>
        <p:blipFill>
          <a:blip r:embed="rId3"/>
          <a:stretch>
            <a:fillRect/>
          </a:stretch>
        </p:blipFill>
        <p:spPr>
          <a:xfrm>
            <a:off x="8531637" y="1965372"/>
            <a:ext cx="1334949" cy="1249224"/>
          </a:xfrm>
          <a:prstGeom prst="rect">
            <a:avLst/>
          </a:prstGeom>
        </p:spPr>
      </p:pic>
      <p:pic>
        <p:nvPicPr>
          <p:cNvPr id="21" name="Imagen 20"/>
          <p:cNvPicPr>
            <a:picLocks noChangeAspect="1"/>
          </p:cNvPicPr>
          <p:nvPr/>
        </p:nvPicPr>
        <p:blipFill>
          <a:blip r:embed="rId4"/>
          <a:stretch>
            <a:fillRect/>
          </a:stretch>
        </p:blipFill>
        <p:spPr>
          <a:xfrm>
            <a:off x="3042933" y="3050082"/>
            <a:ext cx="1045299" cy="981456"/>
          </a:xfrm>
          <a:prstGeom prst="rect">
            <a:avLst/>
          </a:prstGeom>
        </p:spPr>
      </p:pic>
      <p:pic>
        <p:nvPicPr>
          <p:cNvPr id="22" name="Imagen 21"/>
          <p:cNvPicPr>
            <a:picLocks noChangeAspect="1"/>
          </p:cNvPicPr>
          <p:nvPr/>
        </p:nvPicPr>
        <p:blipFill>
          <a:blip r:embed="rId5"/>
          <a:stretch>
            <a:fillRect/>
          </a:stretch>
        </p:blipFill>
        <p:spPr>
          <a:xfrm>
            <a:off x="2356332" y="4650715"/>
            <a:ext cx="1352369" cy="864439"/>
          </a:xfrm>
          <a:prstGeom prst="rect">
            <a:avLst/>
          </a:prstGeom>
        </p:spPr>
      </p:pic>
      <p:pic>
        <p:nvPicPr>
          <p:cNvPr id="23" name="Imagen 22"/>
          <p:cNvPicPr>
            <a:picLocks noChangeAspect="1"/>
          </p:cNvPicPr>
          <p:nvPr/>
        </p:nvPicPr>
        <p:blipFill>
          <a:blip r:embed="rId6"/>
          <a:stretch>
            <a:fillRect/>
          </a:stretch>
        </p:blipFill>
        <p:spPr>
          <a:xfrm>
            <a:off x="7997586" y="4506420"/>
            <a:ext cx="1081798" cy="1016335"/>
          </a:xfrm>
          <a:prstGeom prst="rect">
            <a:avLst/>
          </a:prstGeom>
        </p:spPr>
      </p:pic>
      <p:pic>
        <p:nvPicPr>
          <p:cNvPr id="24" name="Imagen 23"/>
          <p:cNvPicPr>
            <a:picLocks noChangeAspect="1"/>
          </p:cNvPicPr>
          <p:nvPr/>
        </p:nvPicPr>
        <p:blipFill>
          <a:blip r:embed="rId7"/>
          <a:stretch>
            <a:fillRect/>
          </a:stretch>
        </p:blipFill>
        <p:spPr>
          <a:xfrm>
            <a:off x="3708868" y="1623537"/>
            <a:ext cx="1501095" cy="1082204"/>
          </a:xfrm>
          <a:prstGeom prst="rect">
            <a:avLst/>
          </a:prstGeom>
        </p:spPr>
      </p:pic>
      <p:pic>
        <p:nvPicPr>
          <p:cNvPr id="13" name="Imagen 12"/>
          <p:cNvPicPr>
            <a:picLocks noChangeAspect="1"/>
          </p:cNvPicPr>
          <p:nvPr/>
        </p:nvPicPr>
        <p:blipFill>
          <a:blip r:embed="rId8"/>
          <a:stretch>
            <a:fillRect/>
          </a:stretch>
        </p:blipFill>
        <p:spPr>
          <a:xfrm>
            <a:off x="1814076" y="2218032"/>
            <a:ext cx="890398" cy="890836"/>
          </a:xfrm>
          <a:prstGeom prst="rect">
            <a:avLst/>
          </a:prstGeom>
        </p:spPr>
      </p:pic>
    </p:spTree>
    <p:extLst>
      <p:ext uri="{BB962C8B-B14F-4D97-AF65-F5344CB8AC3E}">
        <p14:creationId xmlns:p14="http://schemas.microsoft.com/office/powerpoint/2010/main" val="92449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59CE086-58BE-420E-2AE6-E78EC41D7DA0}"/>
              </a:ext>
            </a:extLst>
          </p:cNvPr>
          <p:cNvPicPr>
            <a:picLocks noChangeAspect="1"/>
          </p:cNvPicPr>
          <p:nvPr/>
        </p:nvPicPr>
        <p:blipFill rotWithShape="1">
          <a:blip r:embed="rId2"/>
          <a:srcRect l="1986" t="1849" r="1290" b="1344"/>
          <a:stretch/>
        </p:blipFill>
        <p:spPr>
          <a:xfrm>
            <a:off x="4658061" y="204396"/>
            <a:ext cx="6917167" cy="6400800"/>
          </a:xfrm>
          <a:prstGeom prst="rect">
            <a:avLst/>
          </a:prstGeom>
        </p:spPr>
      </p:pic>
      <p:sp>
        <p:nvSpPr>
          <p:cNvPr id="4" name="24 Rectángulo"/>
          <p:cNvSpPr/>
          <p:nvPr/>
        </p:nvSpPr>
        <p:spPr>
          <a:xfrm>
            <a:off x="986678" y="723704"/>
            <a:ext cx="10016196" cy="523220"/>
          </a:xfrm>
          <a:prstGeom prst="rect">
            <a:avLst/>
          </a:prstGeom>
        </p:spPr>
        <p:txBody>
          <a:bodyPr wrap="square" lIns="91440" tIns="45720" rIns="91440" bIns="45720" anchor="t">
            <a:spAutoFit/>
          </a:bodyPr>
          <a:lstStyle/>
          <a:p>
            <a:r>
              <a:rPr lang="es-CL" sz="2800" b="1" dirty="0">
                <a:solidFill>
                  <a:srgbClr val="002060"/>
                </a:solidFill>
                <a:latin typeface="GOTHAM-BOOK" panose="02000504050000020004" pitchFamily="2" charset="0"/>
                <a:ea typeface="Verdana"/>
                <a:cs typeface="Arial" panose="020B0604020202020204" pitchFamily="34" charset="0"/>
              </a:rPr>
              <a:t>Análisis de Resultados</a:t>
            </a:r>
          </a:p>
        </p:txBody>
      </p:sp>
    </p:spTree>
    <p:extLst>
      <p:ext uri="{BB962C8B-B14F-4D97-AF65-F5344CB8AC3E}">
        <p14:creationId xmlns:p14="http://schemas.microsoft.com/office/powerpoint/2010/main" val="162129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6"/>
          <p:cNvSpPr txBox="1">
            <a:spLocks noChangeArrowheads="1"/>
          </p:cNvSpPr>
          <p:nvPr/>
        </p:nvSpPr>
        <p:spPr bwMode="auto">
          <a:xfrm>
            <a:off x="4676977" y="2385974"/>
            <a:ext cx="5585818" cy="100781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r>
              <a:rPr lang="es-CL" sz="3600" b="1" dirty="0">
                <a:solidFill>
                  <a:srgbClr val="002060"/>
                </a:solidFill>
                <a:latin typeface="GOTHAM-BOOK" panose="02000504050000020004" pitchFamily="2" charset="0"/>
                <a:ea typeface="Verdana" panose="020B0604030504040204" pitchFamily="34" charset="0"/>
                <a:cs typeface="Arial" panose="020B0604020202020204" pitchFamily="34" charset="0"/>
              </a:rPr>
              <a:t>Diseño de Medidas</a:t>
            </a:r>
          </a:p>
        </p:txBody>
      </p:sp>
      <p:sp>
        <p:nvSpPr>
          <p:cNvPr id="7" name="TextBox 6"/>
          <p:cNvSpPr txBox="1"/>
          <p:nvPr/>
        </p:nvSpPr>
        <p:spPr>
          <a:xfrm>
            <a:off x="3566893" y="2570558"/>
            <a:ext cx="2376264" cy="769441"/>
          </a:xfrm>
          <a:prstGeom prst="rect">
            <a:avLst/>
          </a:prstGeom>
          <a:noFill/>
        </p:spPr>
        <p:txBody>
          <a:bodyPr wrap="square" rtlCol="0">
            <a:spAutoFit/>
          </a:bodyPr>
          <a:lstStyle/>
          <a:p>
            <a:r>
              <a:rPr lang="en-US" sz="4400" b="1" dirty="0">
                <a:solidFill>
                  <a:schemeClr val="tx1">
                    <a:lumMod val="75000"/>
                    <a:lumOff val="25000"/>
                  </a:schemeClr>
                </a:solidFill>
                <a:latin typeface="GOTHAM-BOOK" panose="02000504050000020004" pitchFamily="2" charset="0"/>
                <a:cs typeface="Arial" panose="020B0604020202020204" pitchFamily="34" charset="0"/>
              </a:rPr>
              <a:t>5</a:t>
            </a:r>
          </a:p>
        </p:txBody>
      </p:sp>
      <p:cxnSp>
        <p:nvCxnSpPr>
          <p:cNvPr id="3" name="Conector recto 2"/>
          <p:cNvCxnSpPr/>
          <p:nvPr/>
        </p:nvCxnSpPr>
        <p:spPr>
          <a:xfrm>
            <a:off x="4399878" y="2332184"/>
            <a:ext cx="0" cy="118556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17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6528331" y="1903430"/>
            <a:ext cx="2122697" cy="276999"/>
          </a:xfrm>
          <a:prstGeom prst="rect">
            <a:avLst/>
          </a:prstGeom>
          <a:noFill/>
        </p:spPr>
        <p:txBody>
          <a:bodyPr wrap="none" lIns="91440" tIns="45720" rIns="91440" bIns="45720" rtlCol="0" anchor="t">
            <a:spAutoFit/>
          </a:bodyPr>
          <a:lstStyle/>
          <a:p>
            <a:r>
              <a:rPr lang="es-ES" sz="1200" b="1" dirty="0">
                <a:solidFill>
                  <a:schemeClr val="tx1">
                    <a:lumMod val="75000"/>
                    <a:lumOff val="25000"/>
                  </a:schemeClr>
                </a:solidFill>
                <a:latin typeface="GOTHAM-BOOK" panose="02000504050000020004" pitchFamily="2" charset="0"/>
                <a:ea typeface="Verdana"/>
                <a:cs typeface="Arial" panose="020B0604020202020204" pitchFamily="34" charset="0"/>
              </a:rPr>
              <a:t>Organización del trabajo </a:t>
            </a:r>
            <a:endParaRPr lang="es-ES" sz="1200" b="1" dirty="0">
              <a:solidFill>
                <a:schemeClr val="tx1">
                  <a:lumMod val="75000"/>
                  <a:lumOff val="25000"/>
                </a:schemeClr>
              </a:solidFill>
              <a:latin typeface="GOTHAM-BOOK" panose="02000504050000020004" pitchFamily="2" charset="0"/>
              <a:ea typeface="Verdana" panose="020B0604030504040204" pitchFamily="34" charset="0"/>
              <a:cs typeface="Arial" panose="020B0604020202020204" pitchFamily="34" charset="0"/>
            </a:endParaRPr>
          </a:p>
        </p:txBody>
      </p:sp>
      <p:sp>
        <p:nvSpPr>
          <p:cNvPr id="7" name="Flecha: a la derecha 17"/>
          <p:cNvSpPr/>
          <p:nvPr/>
        </p:nvSpPr>
        <p:spPr>
          <a:xfrm>
            <a:off x="5725606" y="2406101"/>
            <a:ext cx="1176084" cy="723282"/>
          </a:xfrm>
          <a:prstGeom prst="rightArrow">
            <a:avLst/>
          </a:prstGeom>
          <a:solidFill>
            <a:srgbClr val="002060"/>
          </a:solidFill>
          <a:ln>
            <a:noFill/>
          </a:ln>
        </p:spPr>
        <p:style>
          <a:lnRef idx="1">
            <a:schemeClr val="accent3"/>
          </a:lnRef>
          <a:fillRef idx="3">
            <a:schemeClr val="accent3"/>
          </a:fillRef>
          <a:effectRef idx="2">
            <a:schemeClr val="accent3"/>
          </a:effectRef>
          <a:fontRef idx="minor">
            <a:schemeClr val="lt1"/>
          </a:fontRef>
        </p:style>
        <p:txBody>
          <a:bodyPr lIns="91440" tIns="45720" rIns="91440" bIns="45720" rtlCol="0" anchor="ctr"/>
          <a:lstStyle/>
          <a:p>
            <a:pPr algn="ctr"/>
            <a:endParaRPr lang="es-ES" sz="1600" b="1" dirty="0">
              <a:solidFill>
                <a:schemeClr val="tx1"/>
              </a:solidFill>
              <a:latin typeface="GOTHAM-BOOK" panose="02000504050000020004" pitchFamily="2" charset="0"/>
              <a:ea typeface="Tahoma"/>
              <a:cs typeface="Arial" panose="020B0604020202020204" pitchFamily="34" charset="0"/>
            </a:endParaRPr>
          </a:p>
        </p:txBody>
      </p:sp>
      <p:sp>
        <p:nvSpPr>
          <p:cNvPr id="8" name="CuadroTexto 7"/>
          <p:cNvSpPr txBox="1"/>
          <p:nvPr/>
        </p:nvSpPr>
        <p:spPr>
          <a:xfrm>
            <a:off x="5783935" y="2623260"/>
            <a:ext cx="944489" cy="276999"/>
          </a:xfrm>
          <a:prstGeom prst="rect">
            <a:avLst/>
          </a:prstGeom>
          <a:noFill/>
        </p:spPr>
        <p:txBody>
          <a:bodyPr wrap="none" lIns="91440" tIns="45720" rIns="91440" bIns="45720" rtlCol="0" anchor="t">
            <a:spAutoFit/>
          </a:bodyPr>
          <a:lstStyle/>
          <a:p>
            <a:r>
              <a:rPr lang="es-ES" sz="1200" b="1" dirty="0">
                <a:solidFill>
                  <a:schemeClr val="bg1"/>
                </a:solidFill>
                <a:latin typeface="GOTHAM-BOOK" panose="02000504050000020004" pitchFamily="2" charset="0"/>
                <a:ea typeface="Tahoma"/>
                <a:cs typeface="Arial" panose="020B0604020202020204" pitchFamily="34" charset="0"/>
              </a:rPr>
              <a:t>Modifique</a:t>
            </a:r>
          </a:p>
        </p:txBody>
      </p:sp>
      <p:sp>
        <p:nvSpPr>
          <p:cNvPr id="9" name="Rectángulo 8"/>
          <p:cNvSpPr/>
          <p:nvPr/>
        </p:nvSpPr>
        <p:spPr>
          <a:xfrm>
            <a:off x="2742376" y="2522328"/>
            <a:ext cx="1436553" cy="646331"/>
          </a:xfrm>
          <a:prstGeom prst="rect">
            <a:avLst/>
          </a:prstGeom>
        </p:spPr>
        <p:txBody>
          <a:bodyPr wrap="square" lIns="91440" tIns="45720" rIns="91440" bIns="45720" anchor="t">
            <a:spAutoFit/>
          </a:bodyPr>
          <a:lstStyle/>
          <a:p>
            <a:pPr algn="ctr"/>
            <a:r>
              <a:rPr lang="es-CL" sz="1200" b="1" dirty="0">
                <a:solidFill>
                  <a:schemeClr val="tx1">
                    <a:lumMod val="75000"/>
                    <a:lumOff val="25000"/>
                  </a:schemeClr>
                </a:solidFill>
                <a:latin typeface="GOTHAM-BOOK" panose="02000504050000020004" pitchFamily="2" charset="0"/>
                <a:ea typeface="Verdana"/>
                <a:cs typeface="Arial" panose="020B0604020202020204" pitchFamily="34" charset="0"/>
              </a:rPr>
              <a:t>Medidas a corto, mediano o largo plazo</a:t>
            </a:r>
          </a:p>
        </p:txBody>
      </p:sp>
      <p:sp>
        <p:nvSpPr>
          <p:cNvPr id="10" name="Rectángulo 9"/>
          <p:cNvSpPr/>
          <p:nvPr/>
        </p:nvSpPr>
        <p:spPr>
          <a:xfrm>
            <a:off x="3664738" y="5250468"/>
            <a:ext cx="2389345" cy="461665"/>
          </a:xfrm>
          <a:prstGeom prst="rect">
            <a:avLst/>
          </a:prstGeom>
        </p:spPr>
        <p:txBody>
          <a:bodyPr wrap="square" lIns="91440" tIns="45720" rIns="91440" bIns="45720" anchor="t">
            <a:spAutoFit/>
          </a:bodyPr>
          <a:lstStyle/>
          <a:p>
            <a:pPr algn="ctr"/>
            <a:r>
              <a:rPr lang="es-CL" sz="1200" b="1" dirty="0">
                <a:solidFill>
                  <a:schemeClr val="tx1">
                    <a:lumMod val="75000"/>
                    <a:lumOff val="25000"/>
                  </a:schemeClr>
                </a:solidFill>
                <a:latin typeface="GOTHAM-BOOK" panose="02000504050000020004" pitchFamily="2" charset="0"/>
                <a:ea typeface="Verdana"/>
                <a:cs typeface="Arial" panose="020B0604020202020204" pitchFamily="34" charset="0"/>
              </a:rPr>
              <a:t>Intervenciones preventivas son posibles y efectivas</a:t>
            </a:r>
            <a:endParaRPr lang="es-ES" sz="1200" b="1" dirty="0">
              <a:solidFill>
                <a:schemeClr val="tx1">
                  <a:lumMod val="75000"/>
                  <a:lumOff val="25000"/>
                </a:schemeClr>
              </a:solidFill>
              <a:latin typeface="GOTHAM-BOOK" panose="02000504050000020004" pitchFamily="2" charset="0"/>
              <a:ea typeface="Verdana"/>
              <a:cs typeface="Arial" panose="020B0604020202020204" pitchFamily="34" charset="0"/>
            </a:endParaRPr>
          </a:p>
        </p:txBody>
      </p:sp>
      <p:sp>
        <p:nvSpPr>
          <p:cNvPr id="11" name="Rectángulo 10"/>
          <p:cNvSpPr/>
          <p:nvPr/>
        </p:nvSpPr>
        <p:spPr>
          <a:xfrm>
            <a:off x="6817001" y="4158578"/>
            <a:ext cx="2052165" cy="307777"/>
          </a:xfrm>
          <a:prstGeom prst="rect">
            <a:avLst/>
          </a:prstGeom>
        </p:spPr>
        <p:txBody>
          <a:bodyPr wrap="none" lIns="91440" tIns="45720" rIns="91440" bIns="45720" anchor="t">
            <a:spAutoFit/>
          </a:bodyPr>
          <a:lstStyle/>
          <a:p>
            <a:r>
              <a:rPr lang="es-CL" sz="1400" b="1" dirty="0">
                <a:solidFill>
                  <a:schemeClr val="tx1">
                    <a:lumMod val="75000"/>
                    <a:lumOff val="25000"/>
                  </a:schemeClr>
                </a:solidFill>
                <a:latin typeface="GOTHAM-BOOK" panose="02000504050000020004" pitchFamily="2" charset="0"/>
                <a:ea typeface="Verdana"/>
                <a:cs typeface="Arial" panose="020B0604020202020204" pitchFamily="34" charset="0"/>
              </a:rPr>
              <a:t>Método participativo</a:t>
            </a:r>
            <a:endParaRPr lang="es-ES" sz="1400" b="1">
              <a:solidFill>
                <a:schemeClr val="tx1">
                  <a:lumMod val="75000"/>
                  <a:lumOff val="25000"/>
                </a:schemeClr>
              </a:solidFill>
              <a:latin typeface="GOTHAM-BOOK" panose="02000504050000020004" pitchFamily="2" charset="0"/>
              <a:ea typeface="Verdana"/>
              <a:cs typeface="Arial" panose="020B0604020202020204" pitchFamily="34" charset="0"/>
            </a:endParaRPr>
          </a:p>
        </p:txBody>
      </p:sp>
      <p:sp>
        <p:nvSpPr>
          <p:cNvPr id="12" name="Rectángulo 11"/>
          <p:cNvSpPr/>
          <p:nvPr/>
        </p:nvSpPr>
        <p:spPr>
          <a:xfrm>
            <a:off x="6225416" y="5211076"/>
            <a:ext cx="3366120" cy="461665"/>
          </a:xfrm>
          <a:prstGeom prst="rect">
            <a:avLst/>
          </a:prstGeom>
        </p:spPr>
        <p:txBody>
          <a:bodyPr wrap="square" lIns="91440" tIns="45720" rIns="91440" bIns="45720" anchor="t">
            <a:spAutoFit/>
          </a:bodyPr>
          <a:lstStyle/>
          <a:p>
            <a:pPr algn="ctr"/>
            <a:r>
              <a:rPr lang="es-CL" sz="1200" b="1" dirty="0">
                <a:solidFill>
                  <a:schemeClr val="tx1">
                    <a:lumMod val="75000"/>
                    <a:lumOff val="25000"/>
                  </a:schemeClr>
                </a:solidFill>
                <a:latin typeface="GOTHAM-BOOK" panose="02000504050000020004" pitchFamily="2" charset="0"/>
                <a:ea typeface="Verdana"/>
                <a:cs typeface="Arial" panose="020B0604020202020204" pitchFamily="34" charset="0"/>
              </a:rPr>
              <a:t>Modificar las condiciones de origen de los riesgos psicosociales en el trabajo</a:t>
            </a:r>
            <a:endParaRPr lang="es-ES" sz="1200" b="1">
              <a:solidFill>
                <a:schemeClr val="tx1">
                  <a:lumMod val="75000"/>
                  <a:lumOff val="25000"/>
                </a:schemeClr>
              </a:solidFill>
              <a:latin typeface="GOTHAM-BOOK" panose="02000504050000020004" pitchFamily="2" charset="0"/>
              <a:ea typeface="Verdana"/>
              <a:cs typeface="Arial" panose="020B0604020202020204" pitchFamily="34" charset="0"/>
            </a:endParaRPr>
          </a:p>
        </p:txBody>
      </p:sp>
      <p:sp>
        <p:nvSpPr>
          <p:cNvPr id="13" name="CuadroTexto 12"/>
          <p:cNvSpPr txBox="1"/>
          <p:nvPr/>
        </p:nvSpPr>
        <p:spPr>
          <a:xfrm>
            <a:off x="7550609" y="4157526"/>
            <a:ext cx="726481" cy="1107996"/>
          </a:xfrm>
          <a:prstGeom prst="rect">
            <a:avLst/>
          </a:prstGeom>
          <a:noFill/>
        </p:spPr>
        <p:txBody>
          <a:bodyPr wrap="none" lIns="91440" tIns="45720" rIns="91440" bIns="45720" rtlCol="0" anchor="t">
            <a:spAutoFit/>
          </a:bodyPr>
          <a:lstStyle/>
          <a:p>
            <a:r>
              <a:rPr lang="es-ES" sz="6600" b="1" dirty="0">
                <a:solidFill>
                  <a:srgbClr val="C6D321"/>
                </a:solidFill>
                <a:latin typeface="GOTHAM-BOOK" panose="02000504050000020004" pitchFamily="2" charset="0"/>
                <a:ea typeface="Tahoma"/>
                <a:cs typeface="Arial" panose="020B0604020202020204" pitchFamily="34" charset="0"/>
              </a:rPr>
              <a:t>+</a:t>
            </a:r>
          </a:p>
        </p:txBody>
      </p:sp>
      <p:sp>
        <p:nvSpPr>
          <p:cNvPr id="23" name="24 Rectángulo"/>
          <p:cNvSpPr/>
          <p:nvPr/>
        </p:nvSpPr>
        <p:spPr>
          <a:xfrm>
            <a:off x="986678" y="723704"/>
            <a:ext cx="10016196" cy="523220"/>
          </a:xfrm>
          <a:prstGeom prst="rect">
            <a:avLst/>
          </a:prstGeom>
        </p:spPr>
        <p:txBody>
          <a:bodyPr wrap="square" lIns="91440" tIns="45720" rIns="91440" bIns="45720" anchor="t">
            <a:spAutoFit/>
          </a:bodyPr>
          <a:lstStyle/>
          <a:p>
            <a:r>
              <a:rPr lang="es-CL" sz="2800" b="1" dirty="0">
                <a:solidFill>
                  <a:srgbClr val="002060"/>
                </a:solidFill>
                <a:latin typeface="GOTHAM-BOOK" panose="02000504050000020004" pitchFamily="2" charset="0"/>
                <a:ea typeface="Verdana"/>
                <a:cs typeface="Arial" panose="020B0604020202020204" pitchFamily="34" charset="0"/>
              </a:rPr>
              <a:t>Diseño de matriz de medidas</a:t>
            </a:r>
          </a:p>
        </p:txBody>
      </p:sp>
      <p:pic>
        <p:nvPicPr>
          <p:cNvPr id="17" name="Imagen 16"/>
          <p:cNvPicPr>
            <a:picLocks noChangeAspect="1"/>
          </p:cNvPicPr>
          <p:nvPr/>
        </p:nvPicPr>
        <p:blipFill>
          <a:blip r:embed="rId3"/>
          <a:stretch>
            <a:fillRect/>
          </a:stretch>
        </p:blipFill>
        <p:spPr>
          <a:xfrm>
            <a:off x="7050078" y="2372326"/>
            <a:ext cx="1179521" cy="1180101"/>
          </a:xfrm>
          <a:prstGeom prst="rect">
            <a:avLst/>
          </a:prstGeom>
        </p:spPr>
      </p:pic>
      <p:pic>
        <p:nvPicPr>
          <p:cNvPr id="18" name="Imagen 17"/>
          <p:cNvPicPr>
            <a:picLocks noChangeAspect="1"/>
          </p:cNvPicPr>
          <p:nvPr/>
        </p:nvPicPr>
        <p:blipFill>
          <a:blip r:embed="rId4"/>
          <a:stretch>
            <a:fillRect/>
          </a:stretch>
        </p:blipFill>
        <p:spPr>
          <a:xfrm>
            <a:off x="4327319" y="2125477"/>
            <a:ext cx="1183808" cy="1184391"/>
          </a:xfrm>
          <a:prstGeom prst="rect">
            <a:avLst/>
          </a:prstGeom>
        </p:spPr>
      </p:pic>
      <p:pic>
        <p:nvPicPr>
          <p:cNvPr id="15" name="Imagen 14"/>
          <p:cNvPicPr>
            <a:picLocks noChangeAspect="1"/>
          </p:cNvPicPr>
          <p:nvPr/>
        </p:nvPicPr>
        <p:blipFill>
          <a:blip r:embed="rId5"/>
          <a:stretch>
            <a:fillRect/>
          </a:stretch>
        </p:blipFill>
        <p:spPr>
          <a:xfrm>
            <a:off x="4250363" y="3730215"/>
            <a:ext cx="1260764" cy="1452504"/>
          </a:xfrm>
          <a:prstGeom prst="rect">
            <a:avLst/>
          </a:prstGeom>
        </p:spPr>
      </p:pic>
    </p:spTree>
    <p:extLst>
      <p:ext uri="{BB962C8B-B14F-4D97-AF65-F5344CB8AC3E}">
        <p14:creationId xmlns:p14="http://schemas.microsoft.com/office/powerpoint/2010/main" val="245272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3646496" y="4289690"/>
            <a:ext cx="2324000" cy="646331"/>
          </a:xfrm>
          <a:prstGeom prst="rect">
            <a:avLst/>
          </a:prstGeom>
        </p:spPr>
        <p:txBody>
          <a:bodyPr wrap="square" lIns="91440" tIns="45720" rIns="91440" bIns="45720" anchor="t">
            <a:spAutoFit/>
          </a:bodyPr>
          <a:lstStyle/>
          <a:p>
            <a:r>
              <a:rPr lang="es-CL" sz="1200" b="1" dirty="0">
                <a:solidFill>
                  <a:schemeClr val="tx1">
                    <a:lumMod val="75000"/>
                    <a:lumOff val="25000"/>
                  </a:schemeClr>
                </a:solidFill>
                <a:latin typeface="GOTHAM-BOOK" panose="02000504050000020004" pitchFamily="2" charset="0"/>
                <a:ea typeface="Verdana"/>
                <a:cs typeface="Arial" panose="020B0604020202020204" pitchFamily="34" charset="0"/>
              </a:rPr>
              <a:t>Potenciar  participación en las decisiones relacionadas con las tareas concretas </a:t>
            </a:r>
            <a:endParaRPr lang="es-ES" sz="1200" b="1" dirty="0">
              <a:solidFill>
                <a:schemeClr val="tx1">
                  <a:lumMod val="75000"/>
                  <a:lumOff val="25000"/>
                </a:schemeClr>
              </a:solidFill>
              <a:latin typeface="GOTHAM-BOOK" panose="02000504050000020004" pitchFamily="2" charset="0"/>
              <a:ea typeface="Verdana" panose="020B0604030504040204" pitchFamily="34" charset="0"/>
              <a:cs typeface="Arial" panose="020B0604020202020204" pitchFamily="34" charset="0"/>
            </a:endParaRPr>
          </a:p>
        </p:txBody>
      </p:sp>
      <p:sp>
        <p:nvSpPr>
          <p:cNvPr id="13" name="Rectángulo 12"/>
          <p:cNvSpPr/>
          <p:nvPr/>
        </p:nvSpPr>
        <p:spPr>
          <a:xfrm>
            <a:off x="3646496" y="2602057"/>
            <a:ext cx="2442334" cy="646331"/>
          </a:xfrm>
          <a:prstGeom prst="rect">
            <a:avLst/>
          </a:prstGeom>
        </p:spPr>
        <p:txBody>
          <a:bodyPr wrap="square" lIns="91440" tIns="45720" rIns="91440" bIns="45720" anchor="t">
            <a:spAutoFit/>
          </a:bodyPr>
          <a:lstStyle/>
          <a:p>
            <a:r>
              <a:rPr lang="es-CL" sz="1200" b="1" dirty="0">
                <a:solidFill>
                  <a:schemeClr val="tx1">
                    <a:lumMod val="75000"/>
                    <a:lumOff val="25000"/>
                  </a:schemeClr>
                </a:solidFill>
                <a:latin typeface="GOTHAM-BOOK" panose="02000504050000020004" pitchFamily="2" charset="0"/>
                <a:ea typeface="Verdana"/>
                <a:cs typeface="Arial" panose="020B0604020202020204" pitchFamily="34" charset="0"/>
              </a:rPr>
              <a:t>Facilitar el apoyo entre trabajadores/as o funcionarios/as</a:t>
            </a:r>
            <a:endParaRPr lang="es-ES" sz="1200" b="1" dirty="0">
              <a:solidFill>
                <a:schemeClr val="tx1">
                  <a:lumMod val="75000"/>
                  <a:lumOff val="25000"/>
                </a:schemeClr>
              </a:solidFill>
              <a:latin typeface="GOTHAM-BOOK" panose="02000504050000020004" pitchFamily="2" charset="0"/>
              <a:ea typeface="Verdana"/>
              <a:cs typeface="Arial" panose="020B0604020202020204" pitchFamily="34" charset="0"/>
            </a:endParaRPr>
          </a:p>
        </p:txBody>
      </p:sp>
      <p:sp>
        <p:nvSpPr>
          <p:cNvPr id="14" name="Rectángulo 13"/>
          <p:cNvSpPr/>
          <p:nvPr/>
        </p:nvSpPr>
        <p:spPr>
          <a:xfrm>
            <a:off x="7816113" y="2602057"/>
            <a:ext cx="2407950" cy="830997"/>
          </a:xfrm>
          <a:prstGeom prst="rect">
            <a:avLst/>
          </a:prstGeom>
        </p:spPr>
        <p:txBody>
          <a:bodyPr wrap="square" lIns="91440" tIns="45720" rIns="91440" bIns="45720" anchor="t">
            <a:spAutoFit/>
          </a:bodyPr>
          <a:lstStyle/>
          <a:p>
            <a:r>
              <a:rPr lang="es-CL" sz="1200" b="1" dirty="0">
                <a:solidFill>
                  <a:schemeClr val="tx1">
                    <a:lumMod val="75000"/>
                    <a:lumOff val="25000"/>
                  </a:schemeClr>
                </a:solidFill>
                <a:latin typeface="GOTHAM-BOOK" panose="02000504050000020004" pitchFamily="2" charset="0"/>
                <a:ea typeface="Verdana"/>
                <a:cs typeface="Arial" panose="020B0604020202020204" pitchFamily="34" charset="0"/>
              </a:rPr>
              <a:t>Disminuir la competencia entre </a:t>
            </a:r>
            <a:r>
              <a:rPr lang="es-CL" sz="1200" b="1" dirty="0">
                <a:solidFill>
                  <a:schemeClr val="tx1">
                    <a:lumMod val="75000"/>
                    <a:lumOff val="25000"/>
                  </a:schemeClr>
                </a:solidFill>
                <a:latin typeface="GOTHAM-BOOK" panose="02000504050000020004" pitchFamily="2" charset="0"/>
                <a:ea typeface="Tahoma"/>
                <a:cs typeface="Arial" panose="020B0604020202020204" pitchFamily="34" charset="0"/>
              </a:rPr>
              <a:t>trabajadores/as o funcionarios/as</a:t>
            </a:r>
            <a:endParaRPr lang="es-CL" sz="1200" dirty="0">
              <a:solidFill>
                <a:schemeClr val="tx1">
                  <a:lumMod val="75000"/>
                  <a:lumOff val="25000"/>
                </a:schemeClr>
              </a:solidFill>
              <a:latin typeface="GOTHAM-BOOK" panose="02000504050000020004" pitchFamily="2" charset="0"/>
              <a:ea typeface="+mn-lt"/>
              <a:cs typeface="Arial" panose="020B0604020202020204" pitchFamily="34" charset="0"/>
            </a:endParaRPr>
          </a:p>
          <a:p>
            <a:endParaRPr lang="es-CL" sz="1200" b="1" dirty="0">
              <a:solidFill>
                <a:schemeClr val="tx1">
                  <a:lumMod val="75000"/>
                  <a:lumOff val="25000"/>
                </a:schemeClr>
              </a:solidFill>
              <a:latin typeface="GOTHAM-BOOK" panose="02000504050000020004" pitchFamily="2" charset="0"/>
              <a:ea typeface="Verdana"/>
              <a:cs typeface="Arial" panose="020B0604020202020204" pitchFamily="34" charset="0"/>
            </a:endParaRPr>
          </a:p>
        </p:txBody>
      </p:sp>
      <p:sp>
        <p:nvSpPr>
          <p:cNvPr id="15" name="Rectángulo 14"/>
          <p:cNvSpPr/>
          <p:nvPr/>
        </p:nvSpPr>
        <p:spPr>
          <a:xfrm>
            <a:off x="7800885" y="4642615"/>
            <a:ext cx="1996059" cy="276999"/>
          </a:xfrm>
          <a:prstGeom prst="rect">
            <a:avLst/>
          </a:prstGeom>
        </p:spPr>
        <p:txBody>
          <a:bodyPr wrap="none" lIns="91440" tIns="45720" rIns="91440" bIns="45720" anchor="t">
            <a:spAutoFit/>
          </a:bodyPr>
          <a:lstStyle/>
          <a:p>
            <a:pPr algn="ctr"/>
            <a:r>
              <a:rPr lang="es-CL" sz="1200" b="1" dirty="0">
                <a:solidFill>
                  <a:schemeClr val="tx1">
                    <a:lumMod val="75000"/>
                    <a:lumOff val="25000"/>
                  </a:schemeClr>
                </a:solidFill>
                <a:latin typeface="GOTHAM-BOOK" panose="02000504050000020004" pitchFamily="2" charset="0"/>
                <a:ea typeface="Verdana"/>
                <a:cs typeface="Arial" panose="020B0604020202020204" pitchFamily="34" charset="0"/>
              </a:rPr>
              <a:t>Eliminar discriminación </a:t>
            </a:r>
            <a:endParaRPr lang="es-ES" sz="1200" b="1" dirty="0">
              <a:solidFill>
                <a:schemeClr val="tx1">
                  <a:lumMod val="75000"/>
                  <a:lumOff val="25000"/>
                </a:schemeClr>
              </a:solidFill>
              <a:latin typeface="GOTHAM-BOOK" panose="02000504050000020004" pitchFamily="2" charset="0"/>
              <a:ea typeface="Verdana" panose="020B0604030504040204" pitchFamily="34" charset="0"/>
              <a:cs typeface="Arial" panose="020B0604020202020204" pitchFamily="34" charset="0"/>
            </a:endParaRPr>
          </a:p>
        </p:txBody>
      </p:sp>
      <p:sp>
        <p:nvSpPr>
          <p:cNvPr id="32" name="24 Rectángulo"/>
          <p:cNvSpPr/>
          <p:nvPr/>
        </p:nvSpPr>
        <p:spPr>
          <a:xfrm>
            <a:off x="986678" y="723704"/>
            <a:ext cx="10016196" cy="523220"/>
          </a:xfrm>
          <a:prstGeom prst="rect">
            <a:avLst/>
          </a:prstGeom>
        </p:spPr>
        <p:txBody>
          <a:bodyPr wrap="square" lIns="91440" tIns="45720" rIns="91440" bIns="45720" anchor="t">
            <a:spAutoFit/>
          </a:bodyPr>
          <a:lstStyle/>
          <a:p>
            <a:r>
              <a:rPr lang="es-CL" sz="2800" b="1" dirty="0">
                <a:solidFill>
                  <a:srgbClr val="002060"/>
                </a:solidFill>
                <a:latin typeface="GOTHAM-BOOK" panose="02000504050000020004" pitchFamily="2" charset="0"/>
                <a:ea typeface="Verdana"/>
                <a:cs typeface="Arial" panose="020B0604020202020204" pitchFamily="34" charset="0"/>
              </a:rPr>
              <a:t>Diseño de matriz de medidas</a:t>
            </a:r>
          </a:p>
        </p:txBody>
      </p:sp>
      <p:pic>
        <p:nvPicPr>
          <p:cNvPr id="5" name="Imagen 4"/>
          <p:cNvPicPr>
            <a:picLocks noChangeAspect="1"/>
          </p:cNvPicPr>
          <p:nvPr/>
        </p:nvPicPr>
        <p:blipFill>
          <a:blip r:embed="rId3"/>
          <a:stretch>
            <a:fillRect/>
          </a:stretch>
        </p:blipFill>
        <p:spPr>
          <a:xfrm>
            <a:off x="6211429" y="3787534"/>
            <a:ext cx="1516873" cy="1491896"/>
          </a:xfrm>
          <a:prstGeom prst="rect">
            <a:avLst/>
          </a:prstGeom>
        </p:spPr>
      </p:pic>
      <p:pic>
        <p:nvPicPr>
          <p:cNvPr id="6" name="Imagen 5"/>
          <p:cNvPicPr>
            <a:picLocks noChangeAspect="1"/>
          </p:cNvPicPr>
          <p:nvPr/>
        </p:nvPicPr>
        <p:blipFill>
          <a:blip r:embed="rId4"/>
          <a:stretch>
            <a:fillRect/>
          </a:stretch>
        </p:blipFill>
        <p:spPr>
          <a:xfrm>
            <a:off x="6376432" y="2073639"/>
            <a:ext cx="1103999" cy="1177637"/>
          </a:xfrm>
          <a:prstGeom prst="rect">
            <a:avLst/>
          </a:prstGeom>
        </p:spPr>
      </p:pic>
      <p:pic>
        <p:nvPicPr>
          <p:cNvPr id="7" name="Imagen 6"/>
          <p:cNvPicPr>
            <a:picLocks noChangeAspect="1"/>
          </p:cNvPicPr>
          <p:nvPr/>
        </p:nvPicPr>
        <p:blipFill>
          <a:blip r:embed="rId5"/>
          <a:stretch>
            <a:fillRect/>
          </a:stretch>
        </p:blipFill>
        <p:spPr>
          <a:xfrm>
            <a:off x="1889739" y="4039902"/>
            <a:ext cx="1634158" cy="1067384"/>
          </a:xfrm>
          <a:prstGeom prst="rect">
            <a:avLst/>
          </a:prstGeom>
        </p:spPr>
      </p:pic>
      <p:pic>
        <p:nvPicPr>
          <p:cNvPr id="8" name="Imagen 7"/>
          <p:cNvPicPr>
            <a:picLocks noChangeAspect="1"/>
          </p:cNvPicPr>
          <p:nvPr/>
        </p:nvPicPr>
        <p:blipFill>
          <a:blip r:embed="rId6"/>
          <a:stretch>
            <a:fillRect/>
          </a:stretch>
        </p:blipFill>
        <p:spPr>
          <a:xfrm>
            <a:off x="2061861" y="2073639"/>
            <a:ext cx="1462036" cy="1462756"/>
          </a:xfrm>
          <a:prstGeom prst="rect">
            <a:avLst/>
          </a:prstGeom>
        </p:spPr>
      </p:pic>
    </p:spTree>
    <p:extLst>
      <p:ext uri="{BB962C8B-B14F-4D97-AF65-F5344CB8AC3E}">
        <p14:creationId xmlns:p14="http://schemas.microsoft.com/office/powerpoint/2010/main" val="147323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216660" y="525276"/>
            <a:ext cx="6769100" cy="941387"/>
          </a:xfrm>
        </p:spPr>
        <p:txBody>
          <a:bodyPr>
            <a:normAutofit/>
          </a:bodyPr>
          <a:lstStyle/>
          <a:p>
            <a:pPr algn="l"/>
            <a:r>
              <a:rPr lang="es-CL" sz="2800" dirty="0">
                <a:solidFill>
                  <a:srgbClr val="002060"/>
                </a:solidFill>
                <a:latin typeface="GOTHAM-BOOK" panose="02000504050000020004" pitchFamily="2" charset="0"/>
                <a:ea typeface="Verdana" panose="020B0604030504040204" pitchFamily="34" charset="0"/>
              </a:rPr>
              <a:t>Hitos Normativos</a:t>
            </a:r>
          </a:p>
        </p:txBody>
      </p:sp>
      <p:graphicFrame>
        <p:nvGraphicFramePr>
          <p:cNvPr id="5" name="Tabla 3">
            <a:extLst>
              <a:ext uri="{FF2B5EF4-FFF2-40B4-BE49-F238E27FC236}">
                <a16:creationId xmlns:a16="http://schemas.microsoft.com/office/drawing/2014/main" id="{F8E7CBC1-A332-473F-83B2-7213F5599A73}"/>
              </a:ext>
            </a:extLst>
          </p:cNvPr>
          <p:cNvGraphicFramePr>
            <a:graphicFrameLocks noGrp="1"/>
          </p:cNvGraphicFramePr>
          <p:nvPr>
            <p:extLst>
              <p:ext uri="{D42A27DB-BD31-4B8C-83A1-F6EECF244321}">
                <p14:modId xmlns:p14="http://schemas.microsoft.com/office/powerpoint/2010/main" val="2166812041"/>
              </p:ext>
            </p:extLst>
          </p:nvPr>
        </p:nvGraphicFramePr>
        <p:xfrm>
          <a:off x="2188663" y="1554090"/>
          <a:ext cx="8476500" cy="4288042"/>
        </p:xfrm>
        <a:graphic>
          <a:graphicData uri="http://schemas.openxmlformats.org/drawingml/2006/table">
            <a:tbl>
              <a:tblPr firstRow="1" bandRow="1">
                <a:tableStyleId>{073A0DAA-6AF3-43AB-8588-CEC1D06C72B9}</a:tableStyleId>
              </a:tblPr>
              <a:tblGrid>
                <a:gridCol w="3099597">
                  <a:extLst>
                    <a:ext uri="{9D8B030D-6E8A-4147-A177-3AD203B41FA5}">
                      <a16:colId xmlns:a16="http://schemas.microsoft.com/office/drawing/2014/main" val="4293133423"/>
                    </a:ext>
                  </a:extLst>
                </a:gridCol>
                <a:gridCol w="5376903">
                  <a:extLst>
                    <a:ext uri="{9D8B030D-6E8A-4147-A177-3AD203B41FA5}">
                      <a16:colId xmlns:a16="http://schemas.microsoft.com/office/drawing/2014/main" val="808668313"/>
                    </a:ext>
                  </a:extLst>
                </a:gridCol>
              </a:tblGrid>
              <a:tr h="368559">
                <a:tc>
                  <a:txBody>
                    <a:bodyPr/>
                    <a:lstStyle/>
                    <a:p>
                      <a:pPr algn="ctr" rtl="0" fontAlgn="ctr"/>
                      <a:r>
                        <a:rPr lang="es-MX" sz="1600" u="none" strike="noStrike" dirty="0">
                          <a:effectLst/>
                          <a:latin typeface="GOTHAM-BOOK" panose="02000504050000020004" pitchFamily="2" charset="0"/>
                        </a:rPr>
                        <a:t>Documento</a:t>
                      </a:r>
                      <a:endParaRPr lang="es-MX" sz="1600" b="1" i="0" u="none" strike="noStrike" dirty="0">
                        <a:solidFill>
                          <a:srgbClr val="FFFFFF"/>
                        </a:solidFill>
                        <a:effectLst/>
                        <a:latin typeface="GOTHAM-BOOK" panose="02000504050000020004" pitchFamily="2" charset="0"/>
                        <a:cs typeface="Verdana"/>
                      </a:endParaRPr>
                    </a:p>
                  </a:txBody>
                  <a:tcPr marL="5699" marR="5699" marT="56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321"/>
                    </a:solidFill>
                  </a:tcPr>
                </a:tc>
                <a:tc>
                  <a:txBody>
                    <a:bodyPr/>
                    <a:lstStyle/>
                    <a:p>
                      <a:pPr algn="ctr" rtl="0" fontAlgn="ctr"/>
                      <a:r>
                        <a:rPr lang="es-MX" sz="1600" u="none" strike="noStrike" dirty="0">
                          <a:effectLst/>
                          <a:latin typeface="GOTHAM-BOOK" panose="02000504050000020004" pitchFamily="2" charset="0"/>
                        </a:rPr>
                        <a:t>Temática</a:t>
                      </a:r>
                      <a:endParaRPr lang="es-MX" sz="1600" b="1" i="0" u="none" strike="noStrike" dirty="0">
                        <a:solidFill>
                          <a:srgbClr val="FFFFFF"/>
                        </a:solidFill>
                        <a:effectLst/>
                        <a:latin typeface="GOTHAM-BOOK" panose="02000504050000020004" pitchFamily="2" charset="0"/>
                        <a:cs typeface="Verdana"/>
                      </a:endParaRPr>
                    </a:p>
                  </a:txBody>
                  <a:tcPr marL="5699" marR="5699" marT="56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321"/>
                    </a:solidFill>
                  </a:tcPr>
                </a:tc>
                <a:extLst>
                  <a:ext uri="{0D108BD9-81ED-4DB2-BD59-A6C34878D82A}">
                    <a16:rowId xmlns:a16="http://schemas.microsoft.com/office/drawing/2014/main" val="4091883925"/>
                  </a:ext>
                </a:extLst>
              </a:tr>
              <a:tr h="431255">
                <a:tc>
                  <a:txBody>
                    <a:bodyPr/>
                    <a:lstStyle/>
                    <a:p>
                      <a:pPr algn="ctr" rtl="0" fontAlgn="ctr"/>
                      <a:r>
                        <a:rPr lang="es-MX" sz="1400" u="none" strike="noStrike" dirty="0">
                          <a:effectLst/>
                          <a:latin typeface="GOTHAM-BOOK" panose="02000504050000020004" pitchFamily="2" charset="0"/>
                        </a:rPr>
                        <a:t>Resolución Exenta 336/2013</a:t>
                      </a:r>
                      <a:endParaRPr lang="es-MX" sz="1400" b="1" i="0" u="none" strike="noStrike" dirty="0">
                        <a:solidFill>
                          <a:srgbClr val="000000"/>
                        </a:solidFill>
                        <a:effectLst/>
                        <a:latin typeface="GOTHAM-BOOK" panose="02000504050000020004" pitchFamily="2" charset="0"/>
                        <a:cs typeface="Verdana"/>
                      </a:endParaRPr>
                    </a:p>
                  </a:txBody>
                  <a:tcPr marL="5699" marR="5699" marT="56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MX" sz="1400" u="none" strike="noStrike" dirty="0">
                          <a:effectLst/>
                          <a:latin typeface="GOTHAM-BOOK" panose="02000504050000020004" pitchFamily="2" charset="0"/>
                        </a:rPr>
                        <a:t>Protocolo de Vigilancia de Riesgos Psicosociales en el trabajo.</a:t>
                      </a:r>
                      <a:endParaRPr lang="es-MX" sz="1400" b="0" i="0" u="none" strike="noStrike" dirty="0">
                        <a:solidFill>
                          <a:srgbClr val="000000"/>
                        </a:solidFill>
                        <a:effectLst/>
                        <a:latin typeface="GOTHAM-BOOK" panose="02000504050000020004" pitchFamily="2" charset="0"/>
                        <a:cs typeface="Verdana"/>
                      </a:endParaRPr>
                    </a:p>
                  </a:txBody>
                  <a:tcPr marL="5699" marR="5699" marT="56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38813769"/>
                  </a:ext>
                </a:extLst>
              </a:tr>
              <a:tr h="431255">
                <a:tc>
                  <a:txBody>
                    <a:bodyPr/>
                    <a:lstStyle/>
                    <a:p>
                      <a:pPr algn="ctr" rtl="0" fontAlgn="ctr"/>
                      <a:r>
                        <a:rPr lang="es-MX" sz="1400" u="none" strike="noStrike" dirty="0">
                          <a:effectLst/>
                          <a:latin typeface="GOTHAM-BOOK" panose="02000504050000020004" pitchFamily="2" charset="0"/>
                        </a:rPr>
                        <a:t>Circular 3167/2015</a:t>
                      </a:r>
                      <a:endParaRPr lang="es-MX" sz="1400" b="1" i="0" u="none" strike="noStrike" dirty="0">
                        <a:solidFill>
                          <a:srgbClr val="000000"/>
                        </a:solidFill>
                        <a:effectLst/>
                        <a:latin typeface="GOTHAM-BOOK" panose="02000504050000020004" pitchFamily="2" charset="0"/>
                        <a:cs typeface="Verdana"/>
                      </a:endParaRPr>
                    </a:p>
                  </a:txBody>
                  <a:tcPr marL="5699" marR="5699" marT="56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MX" sz="1400" u="none" strike="noStrike" dirty="0">
                          <a:effectLst/>
                          <a:latin typeface="GOTHAM-BOOK" panose="02000504050000020004" pitchFamily="2" charset="0"/>
                        </a:rPr>
                        <a:t>Nueva forma de evaluar enfermedades profesionales.</a:t>
                      </a:r>
                      <a:endParaRPr lang="es-MX" sz="1400" b="0" i="0" u="none" strike="noStrike" dirty="0">
                        <a:solidFill>
                          <a:srgbClr val="000000"/>
                        </a:solidFill>
                        <a:effectLst/>
                        <a:latin typeface="GOTHAM-BOOK" panose="02000504050000020004" pitchFamily="2" charset="0"/>
                        <a:cs typeface="Verdana"/>
                      </a:endParaRPr>
                    </a:p>
                  </a:txBody>
                  <a:tcPr marL="5699" marR="5699" marT="56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9859346"/>
                  </a:ext>
                </a:extLst>
              </a:tr>
              <a:tr h="642347">
                <a:tc>
                  <a:txBody>
                    <a:bodyPr/>
                    <a:lstStyle/>
                    <a:p>
                      <a:pPr algn="ctr" rtl="0" fontAlgn="ctr"/>
                      <a:r>
                        <a:rPr lang="es-MX" sz="1400" u="none" strike="noStrike" dirty="0">
                          <a:effectLst/>
                          <a:latin typeface="GOTHAM-BOOK" panose="02000504050000020004" pitchFamily="2" charset="0"/>
                        </a:rPr>
                        <a:t>Circular 3243/2016</a:t>
                      </a:r>
                      <a:endParaRPr lang="es-MX" sz="1400" b="1" i="0" u="none" strike="noStrike" dirty="0">
                        <a:solidFill>
                          <a:srgbClr val="000000"/>
                        </a:solidFill>
                        <a:effectLst/>
                        <a:latin typeface="GOTHAM-BOOK" panose="02000504050000020004" pitchFamily="2" charset="0"/>
                        <a:cs typeface="Verdana"/>
                      </a:endParaRPr>
                    </a:p>
                  </a:txBody>
                  <a:tcPr marL="5699" marR="5699" marT="56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MX" sz="1400" u="none" strike="noStrike" dirty="0">
                          <a:effectLst/>
                          <a:latin typeface="GOTHAM-BOOK" panose="02000504050000020004" pitchFamily="2" charset="0"/>
                        </a:rPr>
                        <a:t>Modificación metodología de evaluación de Riesgos Psicosociales. Anexo 1 Manual del Método del Cuestionario SUSESO/ISTAS21</a:t>
                      </a:r>
                      <a:endParaRPr lang="es-MX" sz="1400" b="0" i="0" u="none" strike="noStrike" dirty="0">
                        <a:solidFill>
                          <a:srgbClr val="000000"/>
                        </a:solidFill>
                        <a:effectLst/>
                        <a:latin typeface="GOTHAM-BOOK" panose="02000504050000020004" pitchFamily="2" charset="0"/>
                        <a:cs typeface="Verdana"/>
                      </a:endParaRPr>
                    </a:p>
                  </a:txBody>
                  <a:tcPr marL="5699" marR="5699" marT="56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31681637"/>
                  </a:ext>
                </a:extLst>
              </a:tr>
              <a:tr h="431255">
                <a:tc>
                  <a:txBody>
                    <a:bodyPr/>
                    <a:lstStyle/>
                    <a:p>
                      <a:pPr algn="ctr" rtl="0" fontAlgn="ctr"/>
                      <a:r>
                        <a:rPr lang="es-MX" sz="1400" u="none" strike="noStrike" dirty="0">
                          <a:effectLst/>
                          <a:latin typeface="GOTHAM-BOOK" panose="02000504050000020004" pitchFamily="2" charset="0"/>
                        </a:rPr>
                        <a:t>Exenta 1433/2017</a:t>
                      </a:r>
                      <a:endParaRPr lang="es-MX" sz="1400" b="1" i="0" u="none" strike="noStrike" dirty="0">
                        <a:solidFill>
                          <a:srgbClr val="000000"/>
                        </a:solidFill>
                        <a:effectLst/>
                        <a:latin typeface="GOTHAM-BOOK" panose="02000504050000020004" pitchFamily="2" charset="0"/>
                        <a:cs typeface="Verdana"/>
                      </a:endParaRPr>
                    </a:p>
                  </a:txBody>
                  <a:tcPr marL="5699" marR="5699" marT="56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MX" sz="1400" u="none" strike="noStrike" dirty="0">
                          <a:effectLst/>
                          <a:latin typeface="GOTHAM-BOOK" panose="02000504050000020004" pitchFamily="2" charset="0"/>
                        </a:rPr>
                        <a:t>Actualización de Protocolo de Vigilancia de Riesgo Psicosocial en el Trabajo</a:t>
                      </a:r>
                      <a:endParaRPr lang="es-MX" sz="1400" b="0" i="0" u="none" strike="noStrike" dirty="0">
                        <a:solidFill>
                          <a:srgbClr val="000000"/>
                        </a:solidFill>
                        <a:effectLst/>
                        <a:latin typeface="GOTHAM-BOOK" panose="02000504050000020004" pitchFamily="2" charset="0"/>
                        <a:cs typeface="Verdana"/>
                      </a:endParaRPr>
                    </a:p>
                  </a:txBody>
                  <a:tcPr marL="5699" marR="5699" marT="56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387914"/>
                  </a:ext>
                </a:extLst>
              </a:tr>
              <a:tr h="431255">
                <a:tc>
                  <a:txBody>
                    <a:bodyPr/>
                    <a:lstStyle/>
                    <a:p>
                      <a:pPr algn="ctr" rtl="0" fontAlgn="ctr"/>
                      <a:r>
                        <a:rPr lang="es-MX" sz="1400" u="none" strike="noStrike" dirty="0">
                          <a:effectLst/>
                          <a:latin typeface="GOTHAM-BOOK" panose="02000504050000020004" pitchFamily="2" charset="0"/>
                        </a:rPr>
                        <a:t>Circular 3366/2018 </a:t>
                      </a:r>
                      <a:endParaRPr lang="es-MX" sz="1400" b="1" i="0" u="none" strike="noStrike" dirty="0">
                        <a:solidFill>
                          <a:srgbClr val="000000"/>
                        </a:solidFill>
                        <a:effectLst/>
                        <a:latin typeface="GOTHAM-BOOK" panose="02000504050000020004" pitchFamily="2" charset="0"/>
                        <a:cs typeface="Verdana"/>
                      </a:endParaRPr>
                    </a:p>
                  </a:txBody>
                  <a:tcPr marL="5699" marR="5699" marT="56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MX" sz="1400" u="none" strike="noStrike" dirty="0">
                          <a:effectLst/>
                          <a:latin typeface="GOTHAM-BOOK" panose="02000504050000020004" pitchFamily="2" charset="0"/>
                        </a:rPr>
                        <a:t>Modificaciones Libro IV, Actualización Manual del Cuestionario SUSESO/ISTAS21</a:t>
                      </a:r>
                      <a:endParaRPr lang="es-MX" sz="1400" u="none" strike="noStrike" dirty="0">
                        <a:effectLst/>
                        <a:latin typeface="GOTHAM-BOOK" panose="02000504050000020004" pitchFamily="2" charset="0"/>
                        <a:cs typeface="Verdana"/>
                      </a:endParaRPr>
                    </a:p>
                  </a:txBody>
                  <a:tcPr marL="5699" marR="5699" marT="56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0667598"/>
                  </a:ext>
                </a:extLst>
              </a:tr>
              <a:tr h="516396">
                <a:tc>
                  <a:txBody>
                    <a:bodyPr/>
                    <a:lstStyle/>
                    <a:p>
                      <a:pPr algn="ctr"/>
                      <a:r>
                        <a:rPr lang="es-MX" sz="1400" u="none" strike="noStrike" kern="1200" dirty="0">
                          <a:effectLst/>
                          <a:latin typeface="GOTHAM-BOOK" panose="02000504050000020004" pitchFamily="2" charset="0"/>
                        </a:rPr>
                        <a:t>Circular 3548/2020</a:t>
                      </a:r>
                      <a:endParaRPr lang="es-CL" sz="1400" b="1" u="none" strike="noStrike" kern="1200" dirty="0">
                        <a:solidFill>
                          <a:schemeClr val="dk1"/>
                        </a:solidFill>
                        <a:effectLst/>
                        <a:latin typeface="GOTHAM-BOOK" panose="02000504050000020004"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s-MX" sz="1400" u="none" strike="noStrike" kern="1200" dirty="0">
                          <a:effectLst/>
                          <a:latin typeface="GOTHAM-BOOK" panose="02000504050000020004" pitchFamily="2" charset="0"/>
                        </a:rPr>
                        <a:t>Actualización Manual del Método del Cuestionario SUSESO/ISTAS21</a:t>
                      </a:r>
                      <a:endParaRPr lang="es-MX" sz="1400" u="none" strike="noStrike" kern="1200" dirty="0">
                        <a:solidFill>
                          <a:schemeClr val="dk1"/>
                        </a:solidFill>
                        <a:effectLst/>
                        <a:latin typeface="GOTHAM-BOOK" panose="02000504050000020004"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4723901"/>
                  </a:ext>
                </a:extLst>
              </a:tr>
              <a:tr h="516396">
                <a:tc>
                  <a:txBody>
                    <a:bodyPr/>
                    <a:lstStyle/>
                    <a:p>
                      <a:pPr lvl="0" algn="ctr">
                        <a:buNone/>
                      </a:pPr>
                      <a:r>
                        <a:rPr lang="es-MX" sz="1400" u="none" strike="noStrike" kern="1200" dirty="0">
                          <a:effectLst/>
                          <a:latin typeface="GOTHAM-BOOK" panose="02000504050000020004" pitchFamily="2" charset="0"/>
                        </a:rPr>
                        <a:t>Resolución Exenta 1448/2022</a:t>
                      </a:r>
                      <a:endParaRPr lang="es-MX" sz="1400" b="1" u="none" strike="noStrike" kern="1200" dirty="0">
                        <a:solidFill>
                          <a:schemeClr val="dk1"/>
                        </a:solidFill>
                        <a:effectLst/>
                        <a:latin typeface="GOTHAM-BOOK" panose="02000504050000020004"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lvl="0" algn="ctr">
                        <a:buNone/>
                      </a:pPr>
                      <a:r>
                        <a:rPr lang="es-MX" sz="1400" u="none" strike="noStrike" kern="1200" noProof="0" dirty="0">
                          <a:effectLst/>
                          <a:latin typeface="GOTHAM-BOOK" panose="02000504050000020004" pitchFamily="2" charset="0"/>
                        </a:rPr>
                        <a:t>Actualiza protocolo de vigilancia de riesgos psicosociales en el trabajo y deja sin efecto la resolución exenta n°1433, de 2017, del ministerio de salud.</a:t>
                      </a:r>
                      <a:endParaRPr lang="es-ES" b="1" dirty="0">
                        <a:latin typeface="GOTHAM-BOOK" panose="0200050405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65996051"/>
                  </a:ext>
                </a:extLst>
              </a:tr>
              <a:tr h="516396">
                <a:tc>
                  <a:txBody>
                    <a:bodyPr/>
                    <a:lstStyle/>
                    <a:p>
                      <a:pPr lvl="0" algn="ctr">
                        <a:buNone/>
                      </a:pPr>
                      <a:r>
                        <a:rPr lang="es-MX" sz="1400" u="none" strike="noStrike" kern="1200" dirty="0">
                          <a:effectLst/>
                          <a:latin typeface="GOTHAM-BOOK" panose="02000504050000020004" pitchFamily="2" charset="0"/>
                        </a:rPr>
                        <a:t>Circular 3709/2022</a:t>
                      </a:r>
                      <a:endParaRPr lang="es-MX" sz="1400" b="1" u="none" strike="noStrike" kern="1200" dirty="0">
                        <a:solidFill>
                          <a:schemeClr val="dk1"/>
                        </a:solidFill>
                        <a:effectLst/>
                        <a:latin typeface="GOTHAM-BOOK" panose="02000504050000020004"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algn="ctr">
                        <a:buNone/>
                      </a:pPr>
                      <a:r>
                        <a:rPr lang="es-MX" sz="1400" u="none" strike="noStrike" kern="1200" dirty="0">
                          <a:effectLst/>
                          <a:latin typeface="GOTHAM-BOOK" panose="02000504050000020004" pitchFamily="2" charset="0"/>
                        </a:rPr>
                        <a:t>Manual del Método del Cuestionario CEAL-SM/SUSESO</a:t>
                      </a:r>
                      <a:endParaRPr lang="es-MX" sz="1400" b="1" u="none" strike="noStrike" kern="1200" dirty="0">
                        <a:solidFill>
                          <a:schemeClr val="dk1"/>
                        </a:solidFill>
                        <a:effectLst/>
                        <a:latin typeface="GOTHAM-BOOK" panose="02000504050000020004"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209593"/>
                  </a:ext>
                </a:extLst>
              </a:tr>
            </a:tbl>
          </a:graphicData>
        </a:graphic>
      </p:graphicFrame>
    </p:spTree>
    <p:extLst>
      <p:ext uri="{BB962C8B-B14F-4D97-AF65-F5344CB8AC3E}">
        <p14:creationId xmlns:p14="http://schemas.microsoft.com/office/powerpoint/2010/main" val="214339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3457997" y="2702227"/>
            <a:ext cx="2393838" cy="461665"/>
          </a:xfrm>
          <a:prstGeom prst="rect">
            <a:avLst/>
          </a:prstGeom>
        </p:spPr>
        <p:txBody>
          <a:bodyPr wrap="square" lIns="91440" tIns="45720" rIns="91440" bIns="45720" anchor="t">
            <a:spAutoFit/>
          </a:bodyPr>
          <a:lstStyle/>
          <a:p>
            <a:r>
              <a:rPr lang="es-CL" sz="1200" b="1" dirty="0">
                <a:solidFill>
                  <a:schemeClr val="tx1">
                    <a:lumMod val="75000"/>
                    <a:lumOff val="25000"/>
                  </a:schemeClr>
                </a:solidFill>
                <a:latin typeface="GOTHAM-BOOK" panose="02000504050000020004" pitchFamily="2" charset="0"/>
                <a:ea typeface="Verdana"/>
                <a:cs typeface="Arial" panose="020B0604020202020204" pitchFamily="34" charset="0"/>
              </a:rPr>
              <a:t>Formación habilidades de supervisión no autoritarias</a:t>
            </a:r>
          </a:p>
        </p:txBody>
      </p:sp>
      <p:sp>
        <p:nvSpPr>
          <p:cNvPr id="17" name="Rectángulo 16"/>
          <p:cNvSpPr/>
          <p:nvPr/>
        </p:nvSpPr>
        <p:spPr>
          <a:xfrm>
            <a:off x="7542708" y="2240562"/>
            <a:ext cx="2985409" cy="461665"/>
          </a:xfrm>
          <a:prstGeom prst="rect">
            <a:avLst/>
          </a:prstGeom>
        </p:spPr>
        <p:txBody>
          <a:bodyPr wrap="square" lIns="91440" tIns="45720" rIns="91440" bIns="45720" anchor="t">
            <a:spAutoFit/>
          </a:bodyPr>
          <a:lstStyle/>
          <a:p>
            <a:r>
              <a:rPr lang="es-CL" sz="1200" b="1" dirty="0">
                <a:solidFill>
                  <a:schemeClr val="tx1">
                    <a:lumMod val="75000"/>
                    <a:lumOff val="25000"/>
                  </a:schemeClr>
                </a:solidFill>
                <a:latin typeface="GOTHAM-BOOK" panose="02000504050000020004" pitchFamily="2" charset="0"/>
                <a:ea typeface="Verdana"/>
                <a:cs typeface="Arial" panose="020B0604020202020204" pitchFamily="34" charset="0"/>
              </a:rPr>
              <a:t>Oportunidades de desarrollo de habilidades y conocimientos</a:t>
            </a:r>
            <a:endParaRPr lang="es-ES" sz="1200" b="1" dirty="0">
              <a:solidFill>
                <a:schemeClr val="tx1">
                  <a:lumMod val="75000"/>
                  <a:lumOff val="25000"/>
                </a:schemeClr>
              </a:solidFill>
              <a:latin typeface="GOTHAM-BOOK" panose="02000504050000020004" pitchFamily="2" charset="0"/>
              <a:ea typeface="Verdana"/>
              <a:cs typeface="Arial" panose="020B0604020202020204" pitchFamily="34" charset="0"/>
            </a:endParaRPr>
          </a:p>
        </p:txBody>
      </p:sp>
      <p:sp>
        <p:nvSpPr>
          <p:cNvPr id="18" name="Rectángulo 17"/>
          <p:cNvSpPr/>
          <p:nvPr/>
        </p:nvSpPr>
        <p:spPr>
          <a:xfrm>
            <a:off x="7542708" y="3398521"/>
            <a:ext cx="2087478" cy="646331"/>
          </a:xfrm>
          <a:prstGeom prst="rect">
            <a:avLst/>
          </a:prstGeom>
        </p:spPr>
        <p:txBody>
          <a:bodyPr wrap="square" lIns="91440" tIns="45720" rIns="91440" bIns="45720" anchor="t">
            <a:spAutoFit/>
          </a:bodyPr>
          <a:lstStyle/>
          <a:p>
            <a:r>
              <a:rPr lang="es-CL" sz="1200" b="1" dirty="0">
                <a:solidFill>
                  <a:schemeClr val="tx1">
                    <a:lumMod val="75000"/>
                    <a:lumOff val="25000"/>
                  </a:schemeClr>
                </a:solidFill>
                <a:latin typeface="GOTHAM-BOOK" panose="02000504050000020004" pitchFamily="2" charset="0"/>
                <a:ea typeface="Verdana"/>
                <a:cs typeface="Arial" panose="020B0604020202020204" pitchFamily="34" charset="0"/>
              </a:rPr>
              <a:t>Aumentar control de los trabajadores sobre los tiempos de trabajo </a:t>
            </a:r>
            <a:endParaRPr lang="es-ES" sz="1200" b="1" dirty="0">
              <a:solidFill>
                <a:schemeClr val="tx1">
                  <a:lumMod val="75000"/>
                  <a:lumOff val="25000"/>
                </a:schemeClr>
              </a:solidFill>
              <a:latin typeface="GOTHAM-BOOK" panose="02000504050000020004" pitchFamily="2" charset="0"/>
              <a:ea typeface="Verdana" panose="020B0604030504040204" pitchFamily="34" charset="0"/>
              <a:cs typeface="Arial" panose="020B0604020202020204" pitchFamily="34" charset="0"/>
            </a:endParaRPr>
          </a:p>
        </p:txBody>
      </p:sp>
      <p:sp>
        <p:nvSpPr>
          <p:cNvPr id="19" name="Rectángulo 18"/>
          <p:cNvSpPr/>
          <p:nvPr/>
        </p:nvSpPr>
        <p:spPr>
          <a:xfrm>
            <a:off x="7542708" y="4883390"/>
            <a:ext cx="2304471" cy="646331"/>
          </a:xfrm>
          <a:prstGeom prst="rect">
            <a:avLst/>
          </a:prstGeom>
        </p:spPr>
        <p:txBody>
          <a:bodyPr wrap="square" lIns="91440" tIns="45720" rIns="91440" bIns="45720" anchor="t">
            <a:spAutoFit/>
          </a:bodyPr>
          <a:lstStyle/>
          <a:p>
            <a:r>
              <a:rPr lang="es-CL" sz="1200" b="1" dirty="0">
                <a:solidFill>
                  <a:schemeClr val="tx1">
                    <a:lumMod val="75000"/>
                    <a:lumOff val="25000"/>
                  </a:schemeClr>
                </a:solidFill>
                <a:latin typeface="GOTHAM-BOOK" panose="02000504050000020004" pitchFamily="2" charset="0"/>
                <a:ea typeface="Verdana"/>
                <a:cs typeface="Arial" panose="020B0604020202020204" pitchFamily="34" charset="0"/>
              </a:rPr>
              <a:t>Facilitar la compatibilidad entre la vida laboral y familiar</a:t>
            </a:r>
          </a:p>
        </p:txBody>
      </p:sp>
      <p:sp>
        <p:nvSpPr>
          <p:cNvPr id="35" name="Rectángulo 34"/>
          <p:cNvSpPr/>
          <p:nvPr/>
        </p:nvSpPr>
        <p:spPr>
          <a:xfrm>
            <a:off x="3457997" y="4056194"/>
            <a:ext cx="1992455" cy="646331"/>
          </a:xfrm>
          <a:prstGeom prst="rect">
            <a:avLst/>
          </a:prstGeom>
        </p:spPr>
        <p:txBody>
          <a:bodyPr wrap="square" lIns="91440" tIns="45720" rIns="91440" bIns="45720" anchor="t">
            <a:spAutoFit/>
          </a:bodyPr>
          <a:lstStyle/>
          <a:p>
            <a:r>
              <a:rPr lang="es-CL" sz="1200" b="1" dirty="0">
                <a:solidFill>
                  <a:schemeClr val="tx1">
                    <a:lumMod val="75000"/>
                    <a:lumOff val="25000"/>
                  </a:schemeClr>
                </a:solidFill>
                <a:latin typeface="GOTHAM-BOOK" panose="02000504050000020004" pitchFamily="2" charset="0"/>
                <a:ea typeface="Verdana"/>
                <a:cs typeface="Arial" panose="020B0604020202020204" pitchFamily="34" charset="0"/>
              </a:rPr>
              <a:t>Reducir las exigencias psicológicas en el trabajo</a:t>
            </a:r>
            <a:endParaRPr lang="es-ES" sz="1200" b="1" dirty="0">
              <a:solidFill>
                <a:schemeClr val="tx1">
                  <a:lumMod val="75000"/>
                  <a:lumOff val="25000"/>
                </a:schemeClr>
              </a:solidFill>
              <a:latin typeface="GOTHAM-BOOK" panose="02000504050000020004" pitchFamily="2" charset="0"/>
              <a:ea typeface="Verdana"/>
              <a:cs typeface="Arial" panose="020B0604020202020204" pitchFamily="34" charset="0"/>
            </a:endParaRPr>
          </a:p>
        </p:txBody>
      </p:sp>
      <p:sp>
        <p:nvSpPr>
          <p:cNvPr id="37" name="24 Rectángulo"/>
          <p:cNvSpPr/>
          <p:nvPr/>
        </p:nvSpPr>
        <p:spPr>
          <a:xfrm>
            <a:off x="986678" y="723704"/>
            <a:ext cx="10016196" cy="523220"/>
          </a:xfrm>
          <a:prstGeom prst="rect">
            <a:avLst/>
          </a:prstGeom>
        </p:spPr>
        <p:txBody>
          <a:bodyPr wrap="square" lIns="91440" tIns="45720" rIns="91440" bIns="45720" anchor="t">
            <a:spAutoFit/>
          </a:bodyPr>
          <a:lstStyle/>
          <a:p>
            <a:r>
              <a:rPr lang="es-CL" sz="2800" b="1" dirty="0">
                <a:solidFill>
                  <a:srgbClr val="002060"/>
                </a:solidFill>
                <a:latin typeface="GOTHAM-BOOK" panose="02000504050000020004" pitchFamily="2" charset="0"/>
                <a:ea typeface="Verdana"/>
                <a:cs typeface="Arial" panose="020B0604020202020204" pitchFamily="34" charset="0"/>
              </a:rPr>
              <a:t>Diseño de matriz de medidas</a:t>
            </a:r>
          </a:p>
        </p:txBody>
      </p:sp>
      <p:pic>
        <p:nvPicPr>
          <p:cNvPr id="9" name="Imagen 8"/>
          <p:cNvPicPr>
            <a:picLocks noChangeAspect="1"/>
          </p:cNvPicPr>
          <p:nvPr/>
        </p:nvPicPr>
        <p:blipFill>
          <a:blip r:embed="rId3"/>
          <a:stretch>
            <a:fillRect/>
          </a:stretch>
        </p:blipFill>
        <p:spPr>
          <a:xfrm>
            <a:off x="1777800" y="2301733"/>
            <a:ext cx="1611288" cy="1031644"/>
          </a:xfrm>
          <a:prstGeom prst="rect">
            <a:avLst/>
          </a:prstGeom>
        </p:spPr>
      </p:pic>
      <p:pic>
        <p:nvPicPr>
          <p:cNvPr id="12" name="Imagen 11"/>
          <p:cNvPicPr>
            <a:picLocks noChangeAspect="1"/>
          </p:cNvPicPr>
          <p:nvPr/>
        </p:nvPicPr>
        <p:blipFill>
          <a:blip r:embed="rId4"/>
          <a:stretch>
            <a:fillRect/>
          </a:stretch>
        </p:blipFill>
        <p:spPr>
          <a:xfrm>
            <a:off x="6345567" y="1734401"/>
            <a:ext cx="1054095" cy="1273138"/>
          </a:xfrm>
          <a:prstGeom prst="rect">
            <a:avLst/>
          </a:prstGeom>
        </p:spPr>
      </p:pic>
      <p:pic>
        <p:nvPicPr>
          <p:cNvPr id="13" name="Imagen 12"/>
          <p:cNvPicPr>
            <a:picLocks noChangeAspect="1"/>
          </p:cNvPicPr>
          <p:nvPr/>
        </p:nvPicPr>
        <p:blipFill>
          <a:blip r:embed="rId5"/>
          <a:stretch>
            <a:fillRect/>
          </a:stretch>
        </p:blipFill>
        <p:spPr>
          <a:xfrm>
            <a:off x="6344574" y="3210429"/>
            <a:ext cx="1056081" cy="1022516"/>
          </a:xfrm>
          <a:prstGeom prst="rect">
            <a:avLst/>
          </a:prstGeom>
        </p:spPr>
      </p:pic>
      <p:pic>
        <p:nvPicPr>
          <p:cNvPr id="14" name="Imagen 13"/>
          <p:cNvPicPr>
            <a:picLocks noChangeAspect="1"/>
          </p:cNvPicPr>
          <p:nvPr/>
        </p:nvPicPr>
        <p:blipFill>
          <a:blip r:embed="rId6"/>
          <a:stretch>
            <a:fillRect/>
          </a:stretch>
        </p:blipFill>
        <p:spPr>
          <a:xfrm>
            <a:off x="6365706" y="4606076"/>
            <a:ext cx="1013817" cy="1021124"/>
          </a:xfrm>
          <a:prstGeom prst="rect">
            <a:avLst/>
          </a:prstGeom>
        </p:spPr>
      </p:pic>
      <p:pic>
        <p:nvPicPr>
          <p:cNvPr id="38" name="Imagen 37"/>
          <p:cNvPicPr>
            <a:picLocks noChangeAspect="1"/>
          </p:cNvPicPr>
          <p:nvPr/>
        </p:nvPicPr>
        <p:blipFill>
          <a:blip r:embed="rId7"/>
          <a:stretch>
            <a:fillRect/>
          </a:stretch>
        </p:blipFill>
        <p:spPr>
          <a:xfrm>
            <a:off x="2075171" y="3825028"/>
            <a:ext cx="1016546" cy="1126316"/>
          </a:xfrm>
          <a:prstGeom prst="rect">
            <a:avLst/>
          </a:prstGeom>
        </p:spPr>
      </p:pic>
    </p:spTree>
    <p:extLst>
      <p:ext uri="{BB962C8B-B14F-4D97-AF65-F5344CB8AC3E}">
        <p14:creationId xmlns:p14="http://schemas.microsoft.com/office/powerpoint/2010/main" val="16833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6" descr="Tabla&#10;&#10;Descripción generada automáticamente">
            <a:extLst>
              <a:ext uri="{FF2B5EF4-FFF2-40B4-BE49-F238E27FC236}">
                <a16:creationId xmlns:a16="http://schemas.microsoft.com/office/drawing/2014/main" id="{7CD77AF6-8396-6634-4AB9-D6249FD66EF4}"/>
              </a:ext>
            </a:extLst>
          </p:cNvPr>
          <p:cNvPicPr>
            <a:picLocks noChangeAspect="1"/>
          </p:cNvPicPr>
          <p:nvPr/>
        </p:nvPicPr>
        <p:blipFill>
          <a:blip r:embed="rId2"/>
          <a:stretch>
            <a:fillRect/>
          </a:stretch>
        </p:blipFill>
        <p:spPr>
          <a:xfrm>
            <a:off x="4513493" y="335944"/>
            <a:ext cx="7348551" cy="6186112"/>
          </a:xfrm>
          <a:prstGeom prst="rect">
            <a:avLst/>
          </a:prstGeom>
        </p:spPr>
      </p:pic>
      <p:sp>
        <p:nvSpPr>
          <p:cNvPr id="4" name="24 Rectángulo"/>
          <p:cNvSpPr/>
          <p:nvPr/>
        </p:nvSpPr>
        <p:spPr>
          <a:xfrm>
            <a:off x="986677" y="540824"/>
            <a:ext cx="3275833" cy="954107"/>
          </a:xfrm>
          <a:prstGeom prst="rect">
            <a:avLst/>
          </a:prstGeom>
        </p:spPr>
        <p:txBody>
          <a:bodyPr wrap="square" lIns="91440" tIns="45720" rIns="91440" bIns="45720" anchor="t">
            <a:spAutoFit/>
          </a:bodyPr>
          <a:lstStyle/>
          <a:p>
            <a:r>
              <a:rPr lang="es-CL" sz="2800" b="1" dirty="0">
                <a:solidFill>
                  <a:srgbClr val="002060"/>
                </a:solidFill>
                <a:latin typeface="GOTHAM-BOOK" panose="02000504050000020004" pitchFamily="2" charset="0"/>
                <a:ea typeface="Verdana"/>
                <a:cs typeface="Arial" panose="020B0604020202020204" pitchFamily="34" charset="0"/>
              </a:rPr>
              <a:t>Diseño de matriz de medidas</a:t>
            </a:r>
          </a:p>
        </p:txBody>
      </p:sp>
    </p:spTree>
    <p:extLst>
      <p:ext uri="{BB962C8B-B14F-4D97-AF65-F5344CB8AC3E}">
        <p14:creationId xmlns:p14="http://schemas.microsoft.com/office/powerpoint/2010/main" val="2578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Flecha derecha"/>
          <p:cNvSpPr/>
          <p:nvPr/>
        </p:nvSpPr>
        <p:spPr>
          <a:xfrm>
            <a:off x="6083107" y="2467630"/>
            <a:ext cx="879205" cy="571504"/>
          </a:xfrm>
          <a:prstGeom prst="rightArrow">
            <a:avLst/>
          </a:prstGeom>
          <a:solidFill>
            <a:srgbClr val="002060"/>
          </a:solidFill>
          <a:ln>
            <a:noFill/>
          </a:ln>
          <a:effectLst/>
        </p:spPr>
        <p:style>
          <a:lnRef idx="1">
            <a:schemeClr val="accent3"/>
          </a:lnRef>
          <a:fillRef idx="3">
            <a:schemeClr val="accent3"/>
          </a:fillRef>
          <a:effectRef idx="2">
            <a:schemeClr val="accent3"/>
          </a:effectRef>
          <a:fontRef idx="minor">
            <a:schemeClr val="lt1"/>
          </a:fontRef>
        </p:style>
        <p:txBody>
          <a:bodyPr lIns="71927" tIns="35963" rIns="71927" bIns="35963" rtlCol="0" anchor="ctr"/>
          <a:lstStyle/>
          <a:p>
            <a:pPr algn="ctr"/>
            <a:endParaRPr lang="es-CL" sz="1400" dirty="0" err="1">
              <a:solidFill>
                <a:schemeClr val="tx1"/>
              </a:solidFill>
              <a:latin typeface="GOTHAM-BOOK" panose="02000504050000020004" pitchFamily="2" charset="0"/>
              <a:cs typeface="Arial" panose="020B0604020202020204" pitchFamily="34" charset="0"/>
            </a:endParaRPr>
          </a:p>
        </p:txBody>
      </p:sp>
      <p:sp>
        <p:nvSpPr>
          <p:cNvPr id="15" name="14 Rectángulo"/>
          <p:cNvSpPr/>
          <p:nvPr/>
        </p:nvSpPr>
        <p:spPr>
          <a:xfrm>
            <a:off x="1748242" y="3773415"/>
            <a:ext cx="2087125" cy="307777"/>
          </a:xfrm>
          <a:prstGeom prst="rect">
            <a:avLst/>
          </a:prstGeom>
        </p:spPr>
        <p:txBody>
          <a:bodyPr wrap="square">
            <a:spAutoFit/>
          </a:bodyPr>
          <a:lstStyle/>
          <a:p>
            <a:r>
              <a:rPr lang="es-CL" sz="1400" b="1" dirty="0">
                <a:latin typeface="GOTHAM-BOOK" panose="02000504050000020004" pitchFamily="2" charset="0"/>
                <a:cs typeface="Arial" panose="020B0604020202020204" pitchFamily="34" charset="0"/>
              </a:rPr>
              <a:t>Plan de intervención </a:t>
            </a:r>
          </a:p>
        </p:txBody>
      </p:sp>
      <p:sp>
        <p:nvSpPr>
          <p:cNvPr id="16" name="15 Rectángulo"/>
          <p:cNvSpPr/>
          <p:nvPr/>
        </p:nvSpPr>
        <p:spPr>
          <a:xfrm>
            <a:off x="4195482" y="2088084"/>
            <a:ext cx="2548591" cy="954107"/>
          </a:xfrm>
          <a:prstGeom prst="rect">
            <a:avLst/>
          </a:prstGeom>
        </p:spPr>
        <p:txBody>
          <a:bodyPr wrap="square">
            <a:spAutoFit/>
          </a:bodyPr>
          <a:lstStyle/>
          <a:p>
            <a:pPr marL="171450" indent="-171450">
              <a:buClr>
                <a:schemeClr val="tx1">
                  <a:lumMod val="85000"/>
                  <a:lumOff val="15000"/>
                </a:schemeClr>
              </a:buClr>
              <a:buFont typeface="Arial"/>
              <a:buChar char="•"/>
            </a:pPr>
            <a:endParaRPr lang="es-CL" sz="1400" dirty="0">
              <a:latin typeface="GOTHAM-BOOK" panose="02000504050000020004" pitchFamily="2" charset="0"/>
              <a:cs typeface="Arial" panose="020B0604020202020204" pitchFamily="34" charset="0"/>
            </a:endParaRPr>
          </a:p>
          <a:p>
            <a:pPr marL="171450" indent="-171450">
              <a:buClr>
                <a:schemeClr val="tx1">
                  <a:lumMod val="85000"/>
                  <a:lumOff val="15000"/>
                </a:schemeClr>
              </a:buClr>
              <a:buFont typeface="Arial"/>
              <a:buChar char="•"/>
            </a:pPr>
            <a:r>
              <a:rPr lang="es-CL" sz="1400" dirty="0">
                <a:latin typeface="GOTHAM-BOOK" panose="02000504050000020004" pitchFamily="2" charset="0"/>
                <a:cs typeface="Arial" panose="020B0604020202020204" pitchFamily="34" charset="0"/>
              </a:rPr>
              <a:t>Puesta en marcha</a:t>
            </a:r>
          </a:p>
          <a:p>
            <a:pPr marL="171450" indent="-171450">
              <a:buClr>
                <a:schemeClr val="tx1">
                  <a:lumMod val="85000"/>
                  <a:lumOff val="15000"/>
                </a:schemeClr>
              </a:buClr>
              <a:buFont typeface="Arial"/>
              <a:buChar char="•"/>
            </a:pPr>
            <a:r>
              <a:rPr lang="es-CL" sz="1400" dirty="0">
                <a:latin typeface="GOTHAM-BOOK" panose="02000504050000020004" pitchFamily="2" charset="0"/>
                <a:cs typeface="Arial" panose="020B0604020202020204" pitchFamily="34" charset="0"/>
              </a:rPr>
              <a:t>Control</a:t>
            </a:r>
          </a:p>
          <a:p>
            <a:pPr marL="171450" indent="-171450">
              <a:buClr>
                <a:schemeClr val="tx1">
                  <a:lumMod val="85000"/>
                  <a:lumOff val="15000"/>
                </a:schemeClr>
              </a:buClr>
              <a:buFont typeface="Arial"/>
              <a:buChar char="•"/>
            </a:pPr>
            <a:r>
              <a:rPr lang="es-CL" sz="1400" dirty="0">
                <a:latin typeface="GOTHAM-BOOK" panose="02000504050000020004" pitchFamily="2" charset="0"/>
                <a:cs typeface="Arial" panose="020B0604020202020204" pitchFamily="34" charset="0"/>
              </a:rPr>
              <a:t>Seguimiento</a:t>
            </a:r>
          </a:p>
        </p:txBody>
      </p:sp>
      <p:sp>
        <p:nvSpPr>
          <p:cNvPr id="13" name="12 Rectángulo"/>
          <p:cNvSpPr/>
          <p:nvPr/>
        </p:nvSpPr>
        <p:spPr>
          <a:xfrm>
            <a:off x="1054249" y="498611"/>
            <a:ext cx="7762794" cy="934403"/>
          </a:xfrm>
          <a:prstGeom prst="rect">
            <a:avLst/>
          </a:prstGeom>
        </p:spPr>
        <p:txBody>
          <a:bodyPr wrap="square" lIns="71927" tIns="35963" rIns="71927" bIns="35963">
            <a:spAutoFit/>
          </a:bodyPr>
          <a:lstStyle/>
          <a:p>
            <a:r>
              <a:rPr lang="es-CL" sz="2800" b="1" dirty="0">
                <a:solidFill>
                  <a:srgbClr val="002060"/>
                </a:solidFill>
                <a:latin typeface="GOTHAM-BOOK" panose="02000504050000020004" pitchFamily="2" charset="0"/>
                <a:cs typeface="Arial" panose="020B0604020202020204" pitchFamily="34" charset="0"/>
              </a:rPr>
              <a:t>¿Cuáles son las responsabilidades</a:t>
            </a:r>
          </a:p>
          <a:p>
            <a:r>
              <a:rPr lang="es-CL" sz="2800" b="1" dirty="0">
                <a:solidFill>
                  <a:srgbClr val="002060"/>
                </a:solidFill>
                <a:latin typeface="GOTHAM-BOOK" panose="02000504050000020004" pitchFamily="2" charset="0"/>
                <a:cs typeface="Arial" panose="020B0604020202020204" pitchFamily="34" charset="0"/>
              </a:rPr>
              <a:t>en la intervención?</a:t>
            </a:r>
          </a:p>
        </p:txBody>
      </p:sp>
      <p:sp>
        <p:nvSpPr>
          <p:cNvPr id="22" name="21 Rectángulo"/>
          <p:cNvSpPr/>
          <p:nvPr/>
        </p:nvSpPr>
        <p:spPr>
          <a:xfrm>
            <a:off x="7180552" y="2016076"/>
            <a:ext cx="3254366" cy="2011621"/>
          </a:xfrm>
          <a:prstGeom prst="rect">
            <a:avLst/>
          </a:prstGeom>
        </p:spPr>
        <p:txBody>
          <a:bodyPr wrap="square" lIns="71927" tIns="35963" rIns="71927" bIns="35963">
            <a:spAutoFit/>
          </a:bodyPr>
          <a:lstStyle/>
          <a:p>
            <a:r>
              <a:rPr lang="es-CL" sz="1400" dirty="0">
                <a:latin typeface="GOTHAM-BOOK" panose="02000504050000020004" pitchFamily="2" charset="0"/>
                <a:cs typeface="Arial" panose="020B0604020202020204" pitchFamily="34" charset="0"/>
              </a:rPr>
              <a:t>Esto debe considerarse en acuerdos de </a:t>
            </a:r>
            <a:r>
              <a:rPr lang="es-CL" sz="1400" dirty="0" err="1">
                <a:latin typeface="GOTHAM-BOOK" panose="02000504050000020004" pitchFamily="2" charset="0"/>
                <a:cs typeface="Arial" panose="020B0604020202020204" pitchFamily="34" charset="0"/>
              </a:rPr>
              <a:t>CdA</a:t>
            </a:r>
            <a:r>
              <a:rPr lang="es-CL" sz="1400" dirty="0">
                <a:latin typeface="GOTHAM-BOOK" panose="02000504050000020004" pitchFamily="2" charset="0"/>
                <a:cs typeface="Arial" panose="020B0604020202020204" pitchFamily="34" charset="0"/>
              </a:rPr>
              <a:t>, los cuales deben:</a:t>
            </a:r>
          </a:p>
          <a:p>
            <a:pPr>
              <a:buFont typeface="Wingdings" pitchFamily="2" charset="2"/>
              <a:buChar char="ü"/>
            </a:pPr>
            <a:endParaRPr lang="es-CL" sz="1400" dirty="0">
              <a:latin typeface="GOTHAM-BOOK" panose="02000504050000020004" pitchFamily="2" charset="0"/>
              <a:cs typeface="Arial" panose="020B0604020202020204" pitchFamily="34" charset="0"/>
            </a:endParaRPr>
          </a:p>
          <a:p>
            <a:pPr marL="285750" indent="-285750">
              <a:buClr>
                <a:schemeClr val="tx1">
                  <a:lumMod val="85000"/>
                  <a:lumOff val="15000"/>
                </a:schemeClr>
              </a:buClr>
              <a:buFont typeface="Arial"/>
              <a:buChar char="•"/>
            </a:pPr>
            <a:r>
              <a:rPr lang="es-CL" sz="1400" dirty="0">
                <a:latin typeface="GOTHAM-BOOK" panose="02000504050000020004" pitchFamily="2" charset="0"/>
                <a:cs typeface="Arial" panose="020B0604020202020204" pitchFamily="34" charset="0"/>
              </a:rPr>
              <a:t>Ser explícitos</a:t>
            </a:r>
          </a:p>
          <a:p>
            <a:pPr marL="285750" indent="-285750">
              <a:buClr>
                <a:schemeClr val="tx1">
                  <a:lumMod val="85000"/>
                  <a:lumOff val="15000"/>
                </a:schemeClr>
              </a:buClr>
              <a:buFont typeface="Arial"/>
              <a:buChar char="•"/>
            </a:pPr>
            <a:endParaRPr lang="es-CL" sz="1400" dirty="0">
              <a:latin typeface="GOTHAM-BOOK" panose="02000504050000020004" pitchFamily="2" charset="0"/>
              <a:cs typeface="Arial" panose="020B0604020202020204" pitchFamily="34" charset="0"/>
            </a:endParaRPr>
          </a:p>
          <a:p>
            <a:pPr marL="285750" indent="-285750">
              <a:buClr>
                <a:schemeClr val="tx1">
                  <a:lumMod val="85000"/>
                  <a:lumOff val="15000"/>
                </a:schemeClr>
              </a:buClr>
              <a:buFont typeface="Arial"/>
              <a:buChar char="•"/>
            </a:pPr>
            <a:r>
              <a:rPr lang="es-CL" sz="1400" dirty="0">
                <a:latin typeface="GOTHAM-BOOK" panose="02000504050000020004" pitchFamily="2" charset="0"/>
                <a:cs typeface="Arial" panose="020B0604020202020204" pitchFamily="34" charset="0"/>
              </a:rPr>
              <a:t>Quedar registrados en las actas que serán también parte de la Bitácora</a:t>
            </a:r>
          </a:p>
        </p:txBody>
      </p:sp>
      <p:grpSp>
        <p:nvGrpSpPr>
          <p:cNvPr id="5" name="28 Grupo"/>
          <p:cNvGrpSpPr/>
          <p:nvPr/>
        </p:nvGrpSpPr>
        <p:grpSpPr>
          <a:xfrm>
            <a:off x="3835367" y="4540140"/>
            <a:ext cx="5820639" cy="1887890"/>
            <a:chOff x="1428761" y="4455756"/>
            <a:chExt cx="4659391" cy="1237731"/>
          </a:xfrm>
        </p:grpSpPr>
        <p:grpSp>
          <p:nvGrpSpPr>
            <p:cNvPr id="6" name="24 Grupo"/>
            <p:cNvGrpSpPr/>
            <p:nvPr/>
          </p:nvGrpSpPr>
          <p:grpSpPr>
            <a:xfrm>
              <a:off x="1428761" y="4455756"/>
              <a:ext cx="4659391" cy="484280"/>
              <a:chOff x="1428761" y="4660562"/>
              <a:chExt cx="4659391" cy="484280"/>
            </a:xfrm>
          </p:grpSpPr>
          <p:sp>
            <p:nvSpPr>
              <p:cNvPr id="23" name="22 Rectángulo"/>
              <p:cNvSpPr/>
              <p:nvPr/>
            </p:nvSpPr>
            <p:spPr>
              <a:xfrm>
                <a:off x="3551148" y="4740513"/>
                <a:ext cx="2537004" cy="343032"/>
              </a:xfrm>
              <a:prstGeom prst="rect">
                <a:avLst/>
              </a:prstGeom>
            </p:spPr>
            <p:txBody>
              <a:bodyPr wrap="square">
                <a:spAutoFit/>
              </a:bodyPr>
              <a:lstStyle/>
              <a:p>
                <a:pPr algn="ctr"/>
                <a:r>
                  <a:rPr lang="es-CL" sz="1400" dirty="0">
                    <a:latin typeface="GOTHAM-BOOK" panose="02000504050000020004" pitchFamily="2" charset="0"/>
                    <a:cs typeface="Arial" panose="020B0604020202020204" pitchFamily="34" charset="0"/>
                  </a:rPr>
                  <a:t>Servirá para monitorear el avance y cumplimiento del plan</a:t>
                </a:r>
              </a:p>
            </p:txBody>
          </p:sp>
          <p:sp>
            <p:nvSpPr>
              <p:cNvPr id="24" name="23 Rectángulo"/>
              <p:cNvSpPr/>
              <p:nvPr/>
            </p:nvSpPr>
            <p:spPr>
              <a:xfrm>
                <a:off x="1428761" y="4660562"/>
                <a:ext cx="1030391" cy="484280"/>
              </a:xfrm>
              <a:prstGeom prst="rect">
                <a:avLst/>
              </a:prstGeom>
            </p:spPr>
            <p:txBody>
              <a:bodyPr wrap="square">
                <a:spAutoFit/>
              </a:bodyPr>
              <a:lstStyle/>
              <a:p>
                <a:pPr algn="ctr"/>
                <a:r>
                  <a:rPr lang="es-CL" sz="1400" dirty="0">
                    <a:latin typeface="GOTHAM-BOOK" panose="02000504050000020004" pitchFamily="2" charset="0"/>
                    <a:cs typeface="Arial" panose="020B0604020202020204" pitchFamily="34" charset="0"/>
                  </a:rPr>
                  <a:t>Generar una nueva carta Gantt </a:t>
                </a:r>
              </a:p>
            </p:txBody>
          </p:sp>
        </p:grpSp>
        <p:sp>
          <p:nvSpPr>
            <p:cNvPr id="26" name="25 Rectángulo"/>
            <p:cNvSpPr/>
            <p:nvPr/>
          </p:nvSpPr>
          <p:spPr>
            <a:xfrm>
              <a:off x="2085546" y="5209207"/>
              <a:ext cx="1798791" cy="484280"/>
            </a:xfrm>
            <a:prstGeom prst="rect">
              <a:avLst/>
            </a:prstGeom>
          </p:spPr>
          <p:txBody>
            <a:bodyPr wrap="square">
              <a:spAutoFit/>
            </a:bodyPr>
            <a:lstStyle/>
            <a:p>
              <a:pPr algn="ctr"/>
              <a:r>
                <a:rPr lang="es-CL" sz="1400" dirty="0">
                  <a:latin typeface="GOTHAM-BOOK" panose="02000504050000020004" pitchFamily="2" charset="0"/>
                  <a:cs typeface="Arial" panose="020B0604020202020204" pitchFamily="34" charset="0"/>
                </a:rPr>
                <a:t>Etapa de implementación de medidas</a:t>
              </a:r>
            </a:p>
          </p:txBody>
        </p:sp>
      </p:grpSp>
      <p:pic>
        <p:nvPicPr>
          <p:cNvPr id="3" name="Imagen 2"/>
          <p:cNvPicPr>
            <a:picLocks noChangeAspect="1"/>
          </p:cNvPicPr>
          <p:nvPr/>
        </p:nvPicPr>
        <p:blipFill>
          <a:blip r:embed="rId2"/>
          <a:stretch>
            <a:fillRect/>
          </a:stretch>
        </p:blipFill>
        <p:spPr>
          <a:xfrm>
            <a:off x="1873407" y="2005362"/>
            <a:ext cx="1672807" cy="1673630"/>
          </a:xfrm>
          <a:prstGeom prst="rect">
            <a:avLst/>
          </a:prstGeom>
        </p:spPr>
      </p:pic>
      <p:pic>
        <p:nvPicPr>
          <p:cNvPr id="8" name="Imagen 7"/>
          <p:cNvPicPr>
            <a:picLocks noChangeAspect="1"/>
          </p:cNvPicPr>
          <p:nvPr/>
        </p:nvPicPr>
        <p:blipFill>
          <a:blip r:embed="rId3"/>
          <a:stretch>
            <a:fillRect/>
          </a:stretch>
        </p:blipFill>
        <p:spPr>
          <a:xfrm>
            <a:off x="5229111" y="4249071"/>
            <a:ext cx="1320150" cy="1320800"/>
          </a:xfrm>
          <a:prstGeom prst="rect">
            <a:avLst/>
          </a:prstGeom>
        </p:spPr>
      </p:pic>
    </p:spTree>
    <p:extLst>
      <p:ext uri="{BB962C8B-B14F-4D97-AF65-F5344CB8AC3E}">
        <p14:creationId xmlns:p14="http://schemas.microsoft.com/office/powerpoint/2010/main" val="291544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2455" y="860612"/>
            <a:ext cx="6229545" cy="5997388"/>
          </a:xfrm>
          <a:prstGeom prst="rect">
            <a:avLst/>
          </a:prstGeom>
        </p:spPr>
      </p:pic>
      <p:sp>
        <p:nvSpPr>
          <p:cNvPr id="10" name="Rectángulo 9"/>
          <p:cNvSpPr/>
          <p:nvPr/>
        </p:nvSpPr>
        <p:spPr>
          <a:xfrm>
            <a:off x="1051316" y="1482501"/>
            <a:ext cx="5661456" cy="2554545"/>
          </a:xfrm>
          <a:prstGeom prst="rect">
            <a:avLst/>
          </a:prstGeom>
        </p:spPr>
        <p:txBody>
          <a:bodyPr wrap="square" lIns="91440" tIns="45720" rIns="91440" bIns="45720" anchor="t">
            <a:spAutoFit/>
          </a:bodyPr>
          <a:lstStyle/>
          <a:p>
            <a:pPr>
              <a:defRPr/>
            </a:pPr>
            <a:r>
              <a:rPr lang="es-CL" sz="2000" b="1" dirty="0">
                <a:solidFill>
                  <a:srgbClr val="002060"/>
                </a:solidFill>
                <a:latin typeface="GOTHAM-BOOK" panose="02000504050000020004" pitchFamily="2" charset="0"/>
                <a:ea typeface="Verdana"/>
                <a:cs typeface="Arial" panose="020B0604020202020204" pitchFamily="34" charset="0"/>
              </a:rPr>
              <a:t>Una vez firmada por todos los actores la Matriz de Diseño de Intervención, esta será la prescripción de medidas fiscalizable y obligatoria. Es relevante que se incorporen medidas que estén enfocadas al origen del riesgo y que puedan ser realizadas por la empresa en los tiempos convenidos (corto, mediano o largo plazo).</a:t>
            </a:r>
          </a:p>
        </p:txBody>
      </p:sp>
    </p:spTree>
    <p:extLst>
      <p:ext uri="{BB962C8B-B14F-4D97-AF65-F5344CB8AC3E}">
        <p14:creationId xmlns:p14="http://schemas.microsoft.com/office/powerpoint/2010/main" val="27907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6"/>
          <p:cNvSpPr txBox="1">
            <a:spLocks noChangeArrowheads="1"/>
          </p:cNvSpPr>
          <p:nvPr/>
        </p:nvSpPr>
        <p:spPr bwMode="auto">
          <a:xfrm>
            <a:off x="4755025" y="2451370"/>
            <a:ext cx="5585818" cy="100781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r>
              <a:rPr lang="es-CL" sz="3600" b="1" dirty="0">
                <a:solidFill>
                  <a:srgbClr val="002060"/>
                </a:solidFill>
                <a:latin typeface="GOTHAM-BOOK" panose="02000504050000020004" pitchFamily="2" charset="0"/>
                <a:ea typeface="Verdana" panose="020B0604030504040204" pitchFamily="34" charset="0"/>
                <a:cs typeface="Arial" panose="020B0604020202020204" pitchFamily="34" charset="0"/>
              </a:rPr>
              <a:t>Monitoreo de Medidas</a:t>
            </a:r>
          </a:p>
        </p:txBody>
      </p:sp>
      <p:sp>
        <p:nvSpPr>
          <p:cNvPr id="7" name="TextBox 6"/>
          <p:cNvSpPr txBox="1"/>
          <p:nvPr/>
        </p:nvSpPr>
        <p:spPr>
          <a:xfrm>
            <a:off x="3566893" y="2570558"/>
            <a:ext cx="2376264" cy="769441"/>
          </a:xfrm>
          <a:prstGeom prst="rect">
            <a:avLst/>
          </a:prstGeom>
          <a:noFill/>
        </p:spPr>
        <p:txBody>
          <a:bodyPr wrap="square" rtlCol="0">
            <a:spAutoFit/>
          </a:bodyPr>
          <a:lstStyle/>
          <a:p>
            <a:r>
              <a:rPr lang="en-US" sz="4400" b="1" dirty="0">
                <a:solidFill>
                  <a:schemeClr val="tx1">
                    <a:lumMod val="75000"/>
                    <a:lumOff val="25000"/>
                  </a:schemeClr>
                </a:solidFill>
                <a:latin typeface="GOTHAM-BOOK" panose="02000504050000020004" pitchFamily="2" charset="0"/>
                <a:cs typeface="Arial" panose="020B0604020202020204" pitchFamily="34" charset="0"/>
              </a:rPr>
              <a:t>6</a:t>
            </a:r>
          </a:p>
        </p:txBody>
      </p:sp>
      <p:cxnSp>
        <p:nvCxnSpPr>
          <p:cNvPr id="3" name="Conector recto 2"/>
          <p:cNvCxnSpPr/>
          <p:nvPr/>
        </p:nvCxnSpPr>
        <p:spPr>
          <a:xfrm>
            <a:off x="4399878" y="2332184"/>
            <a:ext cx="0" cy="118556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15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echa: a la derecha 16"/>
          <p:cNvSpPr/>
          <p:nvPr/>
        </p:nvSpPr>
        <p:spPr>
          <a:xfrm>
            <a:off x="5072582" y="2762549"/>
            <a:ext cx="1086115" cy="690843"/>
          </a:xfrm>
          <a:prstGeom prst="rightArrow">
            <a:avLst/>
          </a:prstGeom>
          <a:solidFill>
            <a:srgbClr val="00206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sz="2257" dirty="0" err="1">
              <a:solidFill>
                <a:schemeClr val="tx1"/>
              </a:solidFill>
              <a:latin typeface="GOTHAM-BOOK" panose="02000504050000020004" pitchFamily="2" charset="0"/>
              <a:cs typeface="Arial" panose="020B0604020202020204" pitchFamily="34" charset="0"/>
            </a:endParaRPr>
          </a:p>
        </p:txBody>
      </p:sp>
      <p:sp>
        <p:nvSpPr>
          <p:cNvPr id="6" name="Rectángulo 17"/>
          <p:cNvSpPr/>
          <p:nvPr/>
        </p:nvSpPr>
        <p:spPr>
          <a:xfrm>
            <a:off x="6135572" y="3702311"/>
            <a:ext cx="2024913" cy="307777"/>
          </a:xfrm>
          <a:prstGeom prst="rect">
            <a:avLst/>
          </a:prstGeom>
        </p:spPr>
        <p:txBody>
          <a:bodyPr wrap="none">
            <a:spAutoFit/>
          </a:bodyPr>
          <a:lstStyle/>
          <a:p>
            <a:r>
              <a:rPr lang="es-CL" sz="1400" dirty="0">
                <a:latin typeface="GOTHAM-BOOK" panose="02000504050000020004" pitchFamily="2" charset="0"/>
                <a:cs typeface="Arial" panose="020B0604020202020204" pitchFamily="34" charset="0"/>
              </a:rPr>
              <a:t>Personas específicas</a:t>
            </a:r>
            <a:endParaRPr lang="es-ES" sz="1400" dirty="0">
              <a:latin typeface="GOTHAM-BOOK" panose="02000504050000020004" pitchFamily="2" charset="0"/>
              <a:cs typeface="Arial" panose="020B0604020202020204" pitchFamily="34" charset="0"/>
            </a:endParaRPr>
          </a:p>
        </p:txBody>
      </p:sp>
      <p:sp>
        <p:nvSpPr>
          <p:cNvPr id="7" name="Rectángulo 18"/>
          <p:cNvSpPr/>
          <p:nvPr/>
        </p:nvSpPr>
        <p:spPr>
          <a:xfrm>
            <a:off x="5061336" y="2945458"/>
            <a:ext cx="1130016" cy="307777"/>
          </a:xfrm>
          <a:prstGeom prst="rect">
            <a:avLst/>
          </a:prstGeom>
          <a:effectLst/>
        </p:spPr>
        <p:txBody>
          <a:bodyPr wrap="square">
            <a:spAutoFit/>
          </a:bodyPr>
          <a:lstStyle/>
          <a:p>
            <a:r>
              <a:rPr lang="es-CL" sz="1400" b="1" dirty="0">
                <a:solidFill>
                  <a:schemeClr val="bg1"/>
                </a:solidFill>
                <a:effectLst>
                  <a:outerShdw blurRad="38100" dist="38100" dir="2700000" algn="tl">
                    <a:srgbClr val="000000">
                      <a:alpha val="43137"/>
                    </a:srgbClr>
                  </a:outerShdw>
                </a:effectLst>
                <a:latin typeface="GOTHAM-BOOK" panose="02000504050000020004" pitchFamily="2" charset="0"/>
                <a:cs typeface="Arial" panose="020B0604020202020204" pitchFamily="34" charset="0"/>
              </a:rPr>
              <a:t>Asignan</a:t>
            </a:r>
            <a:endParaRPr lang="es-ES" sz="1400" b="1" dirty="0">
              <a:solidFill>
                <a:schemeClr val="bg1"/>
              </a:solidFill>
              <a:effectLst>
                <a:outerShdw blurRad="38100" dist="38100" dir="2700000" algn="tl">
                  <a:srgbClr val="000000">
                    <a:alpha val="43137"/>
                  </a:srgbClr>
                </a:outerShdw>
              </a:effectLst>
              <a:latin typeface="GOTHAM-BOOK" panose="02000504050000020004" pitchFamily="2" charset="0"/>
              <a:cs typeface="Arial" panose="020B0604020202020204" pitchFamily="34" charset="0"/>
            </a:endParaRPr>
          </a:p>
        </p:txBody>
      </p:sp>
      <p:sp>
        <p:nvSpPr>
          <p:cNvPr id="8" name="Rectángulo 19"/>
          <p:cNvSpPr/>
          <p:nvPr/>
        </p:nvSpPr>
        <p:spPr>
          <a:xfrm>
            <a:off x="2176256" y="2032637"/>
            <a:ext cx="754887" cy="338554"/>
          </a:xfrm>
          <a:prstGeom prst="rect">
            <a:avLst/>
          </a:prstGeom>
        </p:spPr>
        <p:txBody>
          <a:bodyPr wrap="none">
            <a:spAutoFit/>
          </a:bodyPr>
          <a:lstStyle/>
          <a:p>
            <a:r>
              <a:rPr lang="es-CL" sz="1600" b="1" dirty="0" err="1">
                <a:solidFill>
                  <a:srgbClr val="002060"/>
                </a:solidFill>
                <a:latin typeface="GOTHAM-BOOK" panose="02000504050000020004" pitchFamily="2" charset="0"/>
                <a:cs typeface="Arial" panose="020B0604020202020204" pitchFamily="34" charset="0"/>
              </a:rPr>
              <a:t>CdeA</a:t>
            </a:r>
            <a:endParaRPr lang="es-ES" sz="1600" b="1" dirty="0">
              <a:solidFill>
                <a:srgbClr val="002060"/>
              </a:solidFill>
              <a:latin typeface="GOTHAM-BOOK" panose="02000504050000020004" pitchFamily="2" charset="0"/>
              <a:cs typeface="Arial" panose="020B0604020202020204" pitchFamily="34" charset="0"/>
            </a:endParaRPr>
          </a:p>
        </p:txBody>
      </p:sp>
      <p:sp>
        <p:nvSpPr>
          <p:cNvPr id="11" name="Rectángulo 22"/>
          <p:cNvSpPr/>
          <p:nvPr/>
        </p:nvSpPr>
        <p:spPr>
          <a:xfrm>
            <a:off x="5566862" y="4627980"/>
            <a:ext cx="5160433" cy="954107"/>
          </a:xfrm>
          <a:prstGeom prst="rect">
            <a:avLst/>
          </a:prstGeom>
        </p:spPr>
        <p:txBody>
          <a:bodyPr>
            <a:spAutoFit/>
          </a:bodyPr>
          <a:lstStyle/>
          <a:p>
            <a:pPr marL="285750" indent="-285750" algn="just">
              <a:buClr>
                <a:schemeClr val="tx1">
                  <a:lumMod val="85000"/>
                  <a:lumOff val="15000"/>
                </a:schemeClr>
              </a:buClr>
              <a:buSzPct val="120000"/>
              <a:buFont typeface="Arial"/>
              <a:buChar char="•"/>
            </a:pPr>
            <a:r>
              <a:rPr lang="es-CL" sz="1400" dirty="0">
                <a:latin typeface="GOTHAM-BOOK" panose="02000504050000020004" pitchFamily="2" charset="0"/>
                <a:cs typeface="Arial" panose="020B0604020202020204" pitchFamily="34" charset="0"/>
              </a:rPr>
              <a:t>Cuestionarios</a:t>
            </a:r>
          </a:p>
          <a:p>
            <a:pPr marL="285750" indent="-285750" algn="just">
              <a:buClr>
                <a:schemeClr val="tx1">
                  <a:lumMod val="85000"/>
                  <a:lumOff val="15000"/>
                </a:schemeClr>
              </a:buClr>
              <a:buSzPct val="120000"/>
              <a:buFont typeface="Arial"/>
              <a:buChar char="•"/>
            </a:pPr>
            <a:r>
              <a:rPr lang="es-CL" sz="1400" dirty="0" err="1">
                <a:latin typeface="GOTHAM-BOOK" panose="02000504050000020004" pitchFamily="2" charset="0"/>
                <a:cs typeface="Arial" panose="020B0604020202020204" pitchFamily="34" charset="0"/>
              </a:rPr>
              <a:t>Focus</a:t>
            </a:r>
            <a:r>
              <a:rPr lang="es-CL" sz="1400" dirty="0">
                <a:latin typeface="GOTHAM-BOOK" panose="02000504050000020004" pitchFamily="2" charset="0"/>
                <a:cs typeface="Arial" panose="020B0604020202020204" pitchFamily="34" charset="0"/>
              </a:rPr>
              <a:t> </a:t>
            </a:r>
            <a:r>
              <a:rPr lang="es-CL" sz="1400" dirty="0" err="1">
                <a:latin typeface="GOTHAM-BOOK" panose="02000504050000020004" pitchFamily="2" charset="0"/>
                <a:cs typeface="Arial" panose="020B0604020202020204" pitchFamily="34" charset="0"/>
              </a:rPr>
              <a:t>Group</a:t>
            </a:r>
            <a:endParaRPr lang="es-CL" sz="1400" dirty="0">
              <a:latin typeface="GOTHAM-BOOK" panose="02000504050000020004" pitchFamily="2" charset="0"/>
              <a:cs typeface="Arial" panose="020B0604020202020204" pitchFamily="34" charset="0"/>
            </a:endParaRPr>
          </a:p>
          <a:p>
            <a:pPr marL="285750" indent="-285750" algn="just">
              <a:buClr>
                <a:schemeClr val="tx1">
                  <a:lumMod val="85000"/>
                  <a:lumOff val="15000"/>
                </a:schemeClr>
              </a:buClr>
              <a:buSzPct val="120000"/>
              <a:buFont typeface="Arial"/>
              <a:buChar char="•"/>
            </a:pPr>
            <a:r>
              <a:rPr lang="es-CL" sz="1400" dirty="0">
                <a:latin typeface="GOTHAM-BOOK" panose="02000504050000020004" pitchFamily="2" charset="0"/>
                <a:cs typeface="Arial" panose="020B0604020202020204" pitchFamily="34" charset="0"/>
              </a:rPr>
              <a:t>Entrevistas con actores clave</a:t>
            </a:r>
          </a:p>
          <a:p>
            <a:pPr marL="285750" indent="-285750" algn="just">
              <a:buClr>
                <a:schemeClr val="tx1">
                  <a:lumMod val="85000"/>
                  <a:lumOff val="15000"/>
                </a:schemeClr>
              </a:buClr>
              <a:buSzPct val="120000"/>
              <a:buFont typeface="Arial"/>
              <a:buChar char="•"/>
            </a:pPr>
            <a:r>
              <a:rPr lang="es-CL" sz="1400" dirty="0">
                <a:latin typeface="GOTHAM-BOOK" panose="02000504050000020004" pitchFamily="2" charset="0"/>
                <a:cs typeface="Arial" panose="020B0604020202020204" pitchFamily="34" charset="0"/>
              </a:rPr>
              <a:t>Reuniones con área en nivel de riesgo</a:t>
            </a:r>
          </a:p>
        </p:txBody>
      </p:sp>
      <p:sp>
        <p:nvSpPr>
          <p:cNvPr id="12" name="Rectángulo 23"/>
          <p:cNvSpPr/>
          <p:nvPr/>
        </p:nvSpPr>
        <p:spPr>
          <a:xfrm>
            <a:off x="2603354" y="4046007"/>
            <a:ext cx="2347181" cy="307777"/>
          </a:xfrm>
          <a:prstGeom prst="rect">
            <a:avLst/>
          </a:prstGeom>
        </p:spPr>
        <p:txBody>
          <a:bodyPr wrap="none">
            <a:spAutoFit/>
          </a:bodyPr>
          <a:lstStyle/>
          <a:p>
            <a:r>
              <a:rPr lang="es-CL" sz="1400" b="1" dirty="0">
                <a:solidFill>
                  <a:srgbClr val="002060"/>
                </a:solidFill>
                <a:latin typeface="GOTHAM-BOOK" panose="02000504050000020004" pitchFamily="2" charset="0"/>
                <a:cs typeface="Arial" panose="020B0604020202020204" pitchFamily="34" charset="0"/>
              </a:rPr>
              <a:t>Herramientas monitoreo</a:t>
            </a:r>
            <a:endParaRPr lang="es-ES" sz="1400" b="1" dirty="0">
              <a:solidFill>
                <a:srgbClr val="002060"/>
              </a:solidFill>
              <a:latin typeface="GOTHAM-BOOK" panose="02000504050000020004" pitchFamily="2" charset="0"/>
              <a:cs typeface="Arial" panose="020B0604020202020204" pitchFamily="34" charset="0"/>
            </a:endParaRPr>
          </a:p>
        </p:txBody>
      </p:sp>
      <p:sp>
        <p:nvSpPr>
          <p:cNvPr id="13" name="Rectángulo 26"/>
          <p:cNvSpPr/>
          <p:nvPr/>
        </p:nvSpPr>
        <p:spPr>
          <a:xfrm>
            <a:off x="8425127" y="3054238"/>
            <a:ext cx="1234633" cy="523220"/>
          </a:xfrm>
          <a:prstGeom prst="rect">
            <a:avLst/>
          </a:prstGeom>
        </p:spPr>
        <p:txBody>
          <a:bodyPr wrap="none">
            <a:spAutoFit/>
          </a:bodyPr>
          <a:lstStyle/>
          <a:p>
            <a:pPr algn="ctr"/>
            <a:r>
              <a:rPr lang="es-CL" sz="1400" dirty="0">
                <a:latin typeface="GOTHAM-BOOK" panose="02000504050000020004" pitchFamily="2" charset="0"/>
                <a:cs typeface="Arial" panose="020B0604020202020204" pitchFamily="34" charset="0"/>
              </a:rPr>
              <a:t>Monitorear </a:t>
            </a:r>
          </a:p>
          <a:p>
            <a:pPr algn="ctr"/>
            <a:r>
              <a:rPr lang="es-CL" sz="1400" dirty="0">
                <a:latin typeface="GOTHAM-BOOK" panose="02000504050000020004" pitchFamily="2" charset="0"/>
                <a:cs typeface="Arial" panose="020B0604020202020204" pitchFamily="34" charset="0"/>
              </a:rPr>
              <a:t>las medidas</a:t>
            </a:r>
            <a:endParaRPr lang="es-ES" sz="1400" dirty="0">
              <a:latin typeface="GOTHAM-BOOK" panose="02000504050000020004" pitchFamily="2" charset="0"/>
              <a:cs typeface="Arial" panose="020B0604020202020204" pitchFamily="34" charset="0"/>
            </a:endParaRPr>
          </a:p>
        </p:txBody>
      </p:sp>
      <p:sp>
        <p:nvSpPr>
          <p:cNvPr id="16" name="15 Rectángulo"/>
          <p:cNvSpPr/>
          <p:nvPr/>
        </p:nvSpPr>
        <p:spPr>
          <a:xfrm>
            <a:off x="977043" y="488760"/>
            <a:ext cx="11537135" cy="523220"/>
          </a:xfrm>
          <a:prstGeom prst="rect">
            <a:avLst/>
          </a:prstGeom>
        </p:spPr>
        <p:txBody>
          <a:bodyPr>
            <a:noAutofit/>
          </a:bodyPr>
          <a:lstStyle/>
          <a:p>
            <a:pPr>
              <a:spcBef>
                <a:spcPct val="0"/>
              </a:spcBef>
            </a:pPr>
            <a:r>
              <a:rPr lang="es-CL" sz="2800" b="1" dirty="0">
                <a:solidFill>
                  <a:srgbClr val="002060"/>
                </a:solidFill>
                <a:latin typeface="GOTHAM-BOOK" panose="02000504050000020004" pitchFamily="2" charset="0"/>
                <a:ea typeface="Verdana" panose="020B0604030504040204" pitchFamily="34" charset="0"/>
                <a:cs typeface="Arial" panose="020B0604020202020204" pitchFamily="34" charset="0"/>
              </a:rPr>
              <a:t>¿Qué se debe hacer en el proceso</a:t>
            </a:r>
          </a:p>
          <a:p>
            <a:pPr>
              <a:spcBef>
                <a:spcPct val="0"/>
              </a:spcBef>
            </a:pPr>
            <a:r>
              <a:rPr lang="es-CL" sz="2800" b="1" dirty="0">
                <a:solidFill>
                  <a:srgbClr val="002060"/>
                </a:solidFill>
                <a:latin typeface="GOTHAM-BOOK" panose="02000504050000020004" pitchFamily="2" charset="0"/>
                <a:ea typeface="Verdana" panose="020B0604030504040204" pitchFamily="34" charset="0"/>
                <a:cs typeface="Arial" panose="020B0604020202020204" pitchFamily="34" charset="0"/>
              </a:rPr>
              <a:t>de verificación y control?</a:t>
            </a:r>
          </a:p>
        </p:txBody>
      </p:sp>
      <p:pic>
        <p:nvPicPr>
          <p:cNvPr id="15" name="Imagen 14"/>
          <p:cNvPicPr>
            <a:picLocks noChangeAspect="1"/>
          </p:cNvPicPr>
          <p:nvPr/>
        </p:nvPicPr>
        <p:blipFill>
          <a:blip r:embed="rId2"/>
          <a:stretch>
            <a:fillRect/>
          </a:stretch>
        </p:blipFill>
        <p:spPr>
          <a:xfrm>
            <a:off x="2689416" y="2343726"/>
            <a:ext cx="1923613" cy="1229580"/>
          </a:xfrm>
          <a:prstGeom prst="rect">
            <a:avLst/>
          </a:prstGeom>
        </p:spPr>
      </p:pic>
      <p:pic>
        <p:nvPicPr>
          <p:cNvPr id="2" name="Imagen 1"/>
          <p:cNvPicPr>
            <a:picLocks noChangeAspect="1"/>
          </p:cNvPicPr>
          <p:nvPr/>
        </p:nvPicPr>
        <p:blipFill>
          <a:blip r:embed="rId3"/>
          <a:stretch>
            <a:fillRect/>
          </a:stretch>
        </p:blipFill>
        <p:spPr>
          <a:xfrm>
            <a:off x="3286987" y="4471539"/>
            <a:ext cx="1474688" cy="1431503"/>
          </a:xfrm>
          <a:prstGeom prst="rect">
            <a:avLst/>
          </a:prstGeom>
        </p:spPr>
      </p:pic>
      <p:pic>
        <p:nvPicPr>
          <p:cNvPr id="17" name="Imagen 16"/>
          <p:cNvPicPr>
            <a:picLocks noChangeAspect="1"/>
          </p:cNvPicPr>
          <p:nvPr/>
        </p:nvPicPr>
        <p:blipFill>
          <a:blip r:embed="rId4"/>
          <a:stretch>
            <a:fillRect/>
          </a:stretch>
        </p:blipFill>
        <p:spPr>
          <a:xfrm>
            <a:off x="6430627" y="1987198"/>
            <a:ext cx="1589871" cy="1590653"/>
          </a:xfrm>
          <a:prstGeom prst="rect">
            <a:avLst/>
          </a:prstGeom>
        </p:spPr>
      </p:pic>
    </p:spTree>
    <p:extLst>
      <p:ext uri="{BB962C8B-B14F-4D97-AF65-F5344CB8AC3E}">
        <p14:creationId xmlns:p14="http://schemas.microsoft.com/office/powerpoint/2010/main" val="220475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6"/>
          <p:cNvSpPr txBox="1">
            <a:spLocks noChangeArrowheads="1"/>
          </p:cNvSpPr>
          <p:nvPr/>
        </p:nvSpPr>
        <p:spPr bwMode="auto">
          <a:xfrm>
            <a:off x="4755025" y="2413073"/>
            <a:ext cx="5585818" cy="100781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r>
              <a:rPr lang="es-CL" sz="3600" b="1" dirty="0">
                <a:solidFill>
                  <a:srgbClr val="002060"/>
                </a:solidFill>
                <a:latin typeface="GOTHAM-BOOK" panose="02000504050000020004" pitchFamily="2" charset="0"/>
                <a:ea typeface="Verdana" panose="020B0604030504040204" pitchFamily="34" charset="0"/>
                <a:cs typeface="Arial" panose="020B0604020202020204" pitchFamily="34" charset="0"/>
              </a:rPr>
              <a:t>Reevaluación</a:t>
            </a:r>
          </a:p>
        </p:txBody>
      </p:sp>
      <p:sp>
        <p:nvSpPr>
          <p:cNvPr id="7" name="TextBox 6"/>
          <p:cNvSpPr txBox="1"/>
          <p:nvPr/>
        </p:nvSpPr>
        <p:spPr>
          <a:xfrm>
            <a:off x="3566893" y="2570558"/>
            <a:ext cx="2376264" cy="769441"/>
          </a:xfrm>
          <a:prstGeom prst="rect">
            <a:avLst/>
          </a:prstGeom>
          <a:noFill/>
        </p:spPr>
        <p:txBody>
          <a:bodyPr wrap="square" rtlCol="0">
            <a:spAutoFit/>
          </a:bodyPr>
          <a:lstStyle/>
          <a:p>
            <a:r>
              <a:rPr lang="en-US" sz="4400" b="1" dirty="0">
                <a:solidFill>
                  <a:schemeClr val="tx1">
                    <a:lumMod val="75000"/>
                    <a:lumOff val="25000"/>
                  </a:schemeClr>
                </a:solidFill>
                <a:latin typeface="GOTHAM-BOOK" panose="02000504050000020004" pitchFamily="2" charset="0"/>
                <a:cs typeface="Arial" panose="020B0604020202020204" pitchFamily="34" charset="0"/>
              </a:rPr>
              <a:t>7</a:t>
            </a:r>
          </a:p>
        </p:txBody>
      </p:sp>
      <p:cxnSp>
        <p:nvCxnSpPr>
          <p:cNvPr id="3" name="Conector recto 2"/>
          <p:cNvCxnSpPr/>
          <p:nvPr/>
        </p:nvCxnSpPr>
        <p:spPr>
          <a:xfrm>
            <a:off x="4399878" y="2332184"/>
            <a:ext cx="0" cy="118556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40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9183C74-BBF6-4160-FCC3-D774341DBE93}"/>
              </a:ext>
            </a:extLst>
          </p:cNvPr>
          <p:cNvGraphicFramePr>
            <a:graphicFrameLocks noGrp="1"/>
          </p:cNvGraphicFramePr>
          <p:nvPr>
            <p:extLst>
              <p:ext uri="{D42A27DB-BD31-4B8C-83A1-F6EECF244321}">
                <p14:modId xmlns:p14="http://schemas.microsoft.com/office/powerpoint/2010/main" val="1740509474"/>
              </p:ext>
            </p:extLst>
          </p:nvPr>
        </p:nvGraphicFramePr>
        <p:xfrm>
          <a:off x="2022438" y="1788963"/>
          <a:ext cx="8649147" cy="3914775"/>
        </p:xfrm>
        <a:graphic>
          <a:graphicData uri="http://schemas.openxmlformats.org/drawingml/2006/table">
            <a:tbl>
              <a:tblPr firstRow="1" bandRow="1">
                <a:tableStyleId>{5C22544A-7EE6-4342-B048-85BDC9FD1C3A}</a:tableStyleId>
              </a:tblPr>
              <a:tblGrid>
                <a:gridCol w="2883049">
                  <a:extLst>
                    <a:ext uri="{9D8B030D-6E8A-4147-A177-3AD203B41FA5}">
                      <a16:colId xmlns:a16="http://schemas.microsoft.com/office/drawing/2014/main" val="4229497878"/>
                    </a:ext>
                  </a:extLst>
                </a:gridCol>
                <a:gridCol w="2883049">
                  <a:extLst>
                    <a:ext uri="{9D8B030D-6E8A-4147-A177-3AD203B41FA5}">
                      <a16:colId xmlns:a16="http://schemas.microsoft.com/office/drawing/2014/main" val="1593020744"/>
                    </a:ext>
                  </a:extLst>
                </a:gridCol>
                <a:gridCol w="2883049">
                  <a:extLst>
                    <a:ext uri="{9D8B030D-6E8A-4147-A177-3AD203B41FA5}">
                      <a16:colId xmlns:a16="http://schemas.microsoft.com/office/drawing/2014/main" val="2992856726"/>
                    </a:ext>
                  </a:extLst>
                </a:gridCol>
              </a:tblGrid>
              <a:tr h="762000">
                <a:tc>
                  <a:txBody>
                    <a:bodyPr/>
                    <a:lstStyle/>
                    <a:p>
                      <a:pPr fontAlgn="base"/>
                      <a:r>
                        <a:rPr lang="es-ES" sz="1400" dirty="0">
                          <a:effectLst/>
                          <a:latin typeface="GOTHAM-BOOK" panose="02000504050000020004" pitchFamily="2" charset="0"/>
                          <a:cs typeface="Arial" panose="020B0604020202020204" pitchFamily="34" charset="0"/>
                        </a:rPr>
                        <a:t>PUNTAJE OBTENIDO ​</a:t>
                      </a:r>
                    </a:p>
                    <a:p>
                      <a:pPr fontAlgn="base"/>
                      <a:r>
                        <a:rPr lang="es-ES" sz="1400" dirty="0">
                          <a:effectLst/>
                          <a:latin typeface="GOTHAM-BOOK" panose="02000504050000020004" pitchFamily="2" charset="0"/>
                          <a:cs typeface="Arial" panose="020B0604020202020204" pitchFamily="34" charset="0"/>
                        </a:rPr>
                        <a:t>POR CT​</a:t>
                      </a:r>
                      <a:endParaRPr lang="es-ES" sz="1400" b="1" dirty="0">
                        <a:solidFill>
                          <a:srgbClr val="FFFFFF"/>
                        </a:solidFill>
                        <a:effectLst/>
                        <a:latin typeface="GOTHAM-BOOK" panose="02000504050000020004"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321"/>
                    </a:solidFill>
                  </a:tcPr>
                </a:tc>
                <a:tc>
                  <a:txBody>
                    <a:bodyPr/>
                    <a:lstStyle/>
                    <a:p>
                      <a:pPr algn="ctr" fontAlgn="base"/>
                      <a:r>
                        <a:rPr lang="es-ES" sz="1400">
                          <a:effectLst/>
                          <a:latin typeface="GOTHAM-BOOK" panose="02000504050000020004" pitchFamily="2" charset="0"/>
                          <a:cs typeface="Arial" panose="020B0604020202020204" pitchFamily="34" charset="0"/>
                        </a:rPr>
                        <a:t>ESTADO DE RIESGO​</a:t>
                      </a:r>
                      <a:endParaRPr lang="es-ES" sz="1400" b="1">
                        <a:solidFill>
                          <a:srgbClr val="FFFFFF"/>
                        </a:solidFill>
                        <a:effectLst/>
                        <a:latin typeface="GOTHAM-BOOK" panose="02000504050000020004"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321"/>
                    </a:solidFill>
                  </a:tcPr>
                </a:tc>
                <a:tc>
                  <a:txBody>
                    <a:bodyPr/>
                    <a:lstStyle/>
                    <a:p>
                      <a:pPr algn="ctr" fontAlgn="base"/>
                      <a:r>
                        <a:rPr lang="es-ES" sz="1400" dirty="0">
                          <a:effectLst/>
                          <a:latin typeface="GOTHAM-BOOK" panose="02000504050000020004" pitchFamily="2" charset="0"/>
                          <a:cs typeface="Arial" panose="020B0604020202020204" pitchFamily="34" charset="0"/>
                        </a:rPr>
                        <a:t>PLAZO REEVALUACIÓN​</a:t>
                      </a:r>
                      <a:endParaRPr lang="es-ES" sz="1400" b="1" dirty="0">
                        <a:solidFill>
                          <a:srgbClr val="FFFFFF"/>
                        </a:solidFill>
                        <a:effectLst/>
                        <a:latin typeface="GOTHAM-BOOK" panose="02000504050000020004"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321"/>
                    </a:solidFill>
                  </a:tcPr>
                </a:tc>
                <a:extLst>
                  <a:ext uri="{0D108BD9-81ED-4DB2-BD59-A6C34878D82A}">
                    <a16:rowId xmlns:a16="http://schemas.microsoft.com/office/drawing/2014/main" val="3258980420"/>
                  </a:ext>
                </a:extLst>
              </a:tr>
              <a:tr h="971550">
                <a:tc>
                  <a:txBody>
                    <a:bodyPr/>
                    <a:lstStyle/>
                    <a:p>
                      <a:pPr algn="ctr" fontAlgn="base"/>
                      <a:r>
                        <a:rPr lang="es-ES" sz="1600" dirty="0">
                          <a:effectLst/>
                          <a:latin typeface="GOTHAM-BOOK" panose="02000504050000020004" pitchFamily="2" charset="0"/>
                          <a:cs typeface="Arial" panose="020B0604020202020204" pitchFamily="34" charset="0"/>
                        </a:rPr>
                        <a:t>De -24 a + 1​</a:t>
                      </a:r>
                      <a:endParaRPr lang="es-ES" sz="1400" b="1" dirty="0">
                        <a:effectLst/>
                        <a:latin typeface="GOTHAM-BOOK" panose="02000504050000020004"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ase"/>
                      <a:r>
                        <a:rPr lang="es-ES" sz="1600">
                          <a:effectLst/>
                          <a:latin typeface="GOTHAM-BOOK" panose="02000504050000020004" pitchFamily="2" charset="0"/>
                          <a:cs typeface="Arial" panose="020B0604020202020204" pitchFamily="34" charset="0"/>
                        </a:rPr>
                        <a:t>Riesgo Bajo​</a:t>
                      </a:r>
                      <a:endParaRPr lang="es-ES" sz="1400">
                        <a:effectLst/>
                        <a:latin typeface="GOTHAM-BOOK" panose="02000504050000020004"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3">
                  <a:txBody>
                    <a:bodyPr/>
                    <a:lstStyle/>
                    <a:p>
                      <a:pPr algn="ctr" fontAlgn="base"/>
                      <a:r>
                        <a:rPr lang="es-ES" sz="1600" dirty="0">
                          <a:effectLst/>
                          <a:latin typeface="GOTHAM-BOOK" panose="02000504050000020004" pitchFamily="2" charset="0"/>
                          <a:cs typeface="Arial" panose="020B0604020202020204" pitchFamily="34" charset="0"/>
                        </a:rPr>
                        <a:t>2 años​</a:t>
                      </a:r>
                      <a:endParaRPr lang="es-ES" sz="1400" b="1" dirty="0">
                        <a:effectLst/>
                        <a:latin typeface="GOTHAM-BOOK" panose="02000504050000020004"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47972252"/>
                  </a:ext>
                </a:extLst>
              </a:tr>
              <a:tr h="752475">
                <a:tc>
                  <a:txBody>
                    <a:bodyPr/>
                    <a:lstStyle/>
                    <a:p>
                      <a:pPr algn="ctr" fontAlgn="base"/>
                      <a:r>
                        <a:rPr lang="es-ES" sz="1600">
                          <a:effectLst/>
                          <a:latin typeface="GOTHAM-BOOK" panose="02000504050000020004" pitchFamily="2" charset="0"/>
                          <a:cs typeface="Arial" panose="020B0604020202020204" pitchFamily="34" charset="0"/>
                        </a:rPr>
                        <a:t>De +2 a +12​</a:t>
                      </a:r>
                      <a:endParaRPr lang="es-ES" sz="1400" b="1">
                        <a:effectLst/>
                        <a:latin typeface="GOTHAM-BOOK" panose="02000504050000020004"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ase"/>
                      <a:r>
                        <a:rPr lang="es-ES" sz="1600">
                          <a:effectLst/>
                          <a:latin typeface="GOTHAM-BOOK" panose="02000504050000020004" pitchFamily="2" charset="0"/>
                          <a:cs typeface="Arial" panose="020B0604020202020204" pitchFamily="34" charset="0"/>
                        </a:rPr>
                        <a:t>Riesgo Medio​</a:t>
                      </a:r>
                      <a:endParaRPr lang="es-ES" sz="1400">
                        <a:effectLst/>
                        <a:latin typeface="GOTHAM-BOOK" panose="02000504050000020004"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a:p>
                  </a:txBody>
                  <a:tcPr/>
                </a:tc>
                <a:extLst>
                  <a:ext uri="{0D108BD9-81ED-4DB2-BD59-A6C34878D82A}">
                    <a16:rowId xmlns:a16="http://schemas.microsoft.com/office/drawing/2014/main" val="3277866870"/>
                  </a:ext>
                </a:extLst>
              </a:tr>
              <a:tr h="1428750">
                <a:tc>
                  <a:txBody>
                    <a:bodyPr/>
                    <a:lstStyle/>
                    <a:p>
                      <a:pPr algn="ctr" fontAlgn="base"/>
                      <a:r>
                        <a:rPr lang="es-ES" sz="1600" dirty="0">
                          <a:effectLst/>
                          <a:latin typeface="GOTHAM-BOOK" panose="02000504050000020004" pitchFamily="2" charset="0"/>
                          <a:cs typeface="Arial" panose="020B0604020202020204" pitchFamily="34" charset="0"/>
                        </a:rPr>
                        <a:t>De +13 a +24​</a:t>
                      </a:r>
                      <a:endParaRPr lang="es-ES" sz="1400" b="1" dirty="0">
                        <a:effectLst/>
                        <a:latin typeface="GOTHAM-BOOK" panose="02000504050000020004"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ase"/>
                      <a:r>
                        <a:rPr lang="es-ES" sz="1600" dirty="0">
                          <a:effectLst/>
                          <a:latin typeface="GOTHAM-BOOK" panose="02000504050000020004" pitchFamily="2" charset="0"/>
                          <a:cs typeface="Arial" panose="020B0604020202020204" pitchFamily="34" charset="0"/>
                        </a:rPr>
                        <a:t>Riesgo Alto​</a:t>
                      </a:r>
                      <a:endParaRPr lang="es-ES" sz="1400" dirty="0">
                        <a:effectLst/>
                        <a:latin typeface="GOTHAM-BOOK" panose="02000504050000020004"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a:p>
                  </a:txBody>
                  <a:tcPr/>
                </a:tc>
                <a:extLst>
                  <a:ext uri="{0D108BD9-81ED-4DB2-BD59-A6C34878D82A}">
                    <a16:rowId xmlns:a16="http://schemas.microsoft.com/office/drawing/2014/main" val="3559720654"/>
                  </a:ext>
                </a:extLst>
              </a:tr>
            </a:tbl>
          </a:graphicData>
        </a:graphic>
      </p:graphicFrame>
      <p:sp>
        <p:nvSpPr>
          <p:cNvPr id="4" name="24 Rectángulo"/>
          <p:cNvSpPr/>
          <p:nvPr/>
        </p:nvSpPr>
        <p:spPr>
          <a:xfrm>
            <a:off x="986678" y="723704"/>
            <a:ext cx="10016196" cy="523220"/>
          </a:xfrm>
          <a:prstGeom prst="rect">
            <a:avLst/>
          </a:prstGeom>
        </p:spPr>
        <p:txBody>
          <a:bodyPr wrap="square" lIns="91440" tIns="45720" rIns="91440" bIns="45720" anchor="t">
            <a:spAutoFit/>
          </a:bodyPr>
          <a:lstStyle/>
          <a:p>
            <a:r>
              <a:rPr lang="es-CL" sz="2800" b="1" dirty="0">
                <a:solidFill>
                  <a:srgbClr val="002060"/>
                </a:solidFill>
                <a:latin typeface="GOTHAM-BOOK" panose="02000504050000020004" pitchFamily="2" charset="0"/>
                <a:ea typeface="Verdana"/>
                <a:cs typeface="Arial" panose="020B0604020202020204" pitchFamily="34" charset="0"/>
              </a:rPr>
              <a:t>Puntajes, nivel de riesgo y plazos</a:t>
            </a:r>
          </a:p>
        </p:txBody>
      </p:sp>
    </p:spTree>
    <p:extLst>
      <p:ext uri="{BB962C8B-B14F-4D97-AF65-F5344CB8AC3E}">
        <p14:creationId xmlns:p14="http://schemas.microsoft.com/office/powerpoint/2010/main" val="217224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7374DD1-CBF2-2D7A-892D-669E56C2B673}"/>
              </a:ext>
            </a:extLst>
          </p:cNvPr>
          <p:cNvPicPr>
            <a:picLocks noChangeAspect="1"/>
          </p:cNvPicPr>
          <p:nvPr/>
        </p:nvPicPr>
        <p:blipFill rotWithShape="1">
          <a:blip r:embed="rId2">
            <a:extLst>
              <a:ext uri="{28A0092B-C50C-407E-A947-70E740481C1C}">
                <a14:useLocalDpi xmlns:a14="http://schemas.microsoft.com/office/drawing/2010/main" val="0"/>
              </a:ext>
            </a:extLst>
          </a:blip>
          <a:srcRect b="62"/>
          <a:stretch/>
        </p:blipFill>
        <p:spPr>
          <a:xfrm>
            <a:off x="7516" y="-1"/>
            <a:ext cx="12184484" cy="6858001"/>
          </a:xfrm>
          <a:prstGeom prst="rect">
            <a:avLst/>
          </a:prstGeom>
        </p:spPr>
      </p:pic>
      <p:sp>
        <p:nvSpPr>
          <p:cNvPr id="2" name="CuadroTexto 1">
            <a:extLst>
              <a:ext uri="{FF2B5EF4-FFF2-40B4-BE49-F238E27FC236}">
                <a16:creationId xmlns:a16="http://schemas.microsoft.com/office/drawing/2014/main" id="{45DB9CE6-866E-2FA8-6973-F3BBEF8248CF}"/>
              </a:ext>
            </a:extLst>
          </p:cNvPr>
          <p:cNvSpPr txBox="1"/>
          <p:nvPr/>
        </p:nvSpPr>
        <p:spPr>
          <a:xfrm>
            <a:off x="7233285" y="5331748"/>
            <a:ext cx="4667250" cy="738664"/>
          </a:xfrm>
          <a:prstGeom prst="rect">
            <a:avLst/>
          </a:prstGeom>
          <a:noFill/>
        </p:spPr>
        <p:txBody>
          <a:bodyPr wrap="square">
            <a:spAutoFit/>
          </a:bodyPr>
          <a:lstStyle/>
          <a:p>
            <a:pPr algn="r"/>
            <a:r>
              <a:rPr lang="es-MX" sz="1400" dirty="0">
                <a:latin typeface="GOTHAM-BOOK" panose="02000504050000020004" pitchFamily="2" charset="0"/>
                <a:ea typeface="Tahoma" panose="020B0604030504040204" pitchFamily="34" charset="0"/>
                <a:cs typeface="Tahoma" panose="020B0604030504040204" pitchFamily="34" charset="0"/>
              </a:rPr>
              <a:t>“Es una iniciativa para dar cumplimiento al Protocolo de Vigilancia de Riesgo Psicosociales en el Trabajo del Ministerio de Salud”</a:t>
            </a:r>
            <a:endParaRPr lang="es-ES_tradnl" sz="1400" dirty="0">
              <a:latin typeface="GOTHAM-BOOK" panose="02000504050000020004"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914388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6"/>
          <p:cNvSpPr txBox="1">
            <a:spLocks noChangeArrowheads="1"/>
          </p:cNvSpPr>
          <p:nvPr/>
        </p:nvSpPr>
        <p:spPr bwMode="auto">
          <a:xfrm>
            <a:off x="4676977" y="2332184"/>
            <a:ext cx="5585818" cy="100781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r>
              <a:rPr lang="es-CL" sz="3600" b="1" dirty="0">
                <a:solidFill>
                  <a:srgbClr val="002060"/>
                </a:solidFill>
                <a:latin typeface="GOTHAM-BOOK" panose="02000504050000020004" pitchFamily="2" charset="0"/>
                <a:ea typeface="Verdana" panose="020B0604030504040204" pitchFamily="34" charset="0"/>
                <a:cs typeface="Arial" panose="020B0604020202020204" pitchFamily="34" charset="0"/>
              </a:rPr>
              <a:t>Cuestionario </a:t>
            </a:r>
          </a:p>
          <a:p>
            <a:r>
              <a:rPr lang="es-CL" sz="3600" b="1" dirty="0">
                <a:solidFill>
                  <a:srgbClr val="002060"/>
                </a:solidFill>
                <a:latin typeface="GOTHAM-BOOK" panose="02000504050000020004" pitchFamily="2" charset="0"/>
                <a:ea typeface="Verdana" panose="020B0604030504040204" pitchFamily="34" charset="0"/>
                <a:cs typeface="Arial" panose="020B0604020202020204" pitchFamily="34" charset="0"/>
              </a:rPr>
              <a:t>CEAL-SM/SUSESO</a:t>
            </a:r>
          </a:p>
        </p:txBody>
      </p:sp>
      <p:sp>
        <p:nvSpPr>
          <p:cNvPr id="7" name="TextBox 6"/>
          <p:cNvSpPr txBox="1"/>
          <p:nvPr/>
        </p:nvSpPr>
        <p:spPr>
          <a:xfrm>
            <a:off x="3566893" y="2570558"/>
            <a:ext cx="2376264" cy="769441"/>
          </a:xfrm>
          <a:prstGeom prst="rect">
            <a:avLst/>
          </a:prstGeom>
          <a:noFill/>
        </p:spPr>
        <p:txBody>
          <a:bodyPr wrap="square" rtlCol="0">
            <a:spAutoFit/>
          </a:bodyPr>
          <a:lstStyle/>
          <a:p>
            <a:r>
              <a:rPr lang="en-US" sz="4400" b="1" dirty="0">
                <a:solidFill>
                  <a:schemeClr val="tx1">
                    <a:lumMod val="75000"/>
                    <a:lumOff val="25000"/>
                  </a:schemeClr>
                </a:solidFill>
                <a:latin typeface="GOTHAM-BOOK" panose="02000504050000020004" pitchFamily="2" charset="0"/>
                <a:cs typeface="Arial" panose="020B0604020202020204" pitchFamily="34" charset="0"/>
              </a:rPr>
              <a:t>3</a:t>
            </a:r>
          </a:p>
        </p:txBody>
      </p:sp>
      <p:cxnSp>
        <p:nvCxnSpPr>
          <p:cNvPr id="3" name="Conector recto 2"/>
          <p:cNvCxnSpPr/>
          <p:nvPr/>
        </p:nvCxnSpPr>
        <p:spPr>
          <a:xfrm>
            <a:off x="4399878" y="2332184"/>
            <a:ext cx="0" cy="118556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71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613" y="849854"/>
            <a:ext cx="6240719" cy="6008146"/>
          </a:xfrm>
          <a:prstGeom prst="rect">
            <a:avLst/>
          </a:prstGeom>
        </p:spPr>
      </p:pic>
      <p:sp>
        <p:nvSpPr>
          <p:cNvPr id="2" name="1 Título"/>
          <p:cNvSpPr>
            <a:spLocks noGrp="1"/>
          </p:cNvSpPr>
          <p:nvPr>
            <p:ph type="title" idx="4294967295"/>
          </p:nvPr>
        </p:nvSpPr>
        <p:spPr>
          <a:xfrm>
            <a:off x="1068594" y="479631"/>
            <a:ext cx="8229600" cy="1143000"/>
          </a:xfrm>
        </p:spPr>
        <p:txBody>
          <a:bodyPr>
            <a:normAutofit/>
          </a:bodyPr>
          <a:lstStyle/>
          <a:p>
            <a:pPr algn="l"/>
            <a:r>
              <a:rPr lang="es-CL" sz="2800" dirty="0">
                <a:solidFill>
                  <a:srgbClr val="002060"/>
                </a:solidFill>
                <a:latin typeface="GOTHAM-BOOK" panose="02000504050000020004" pitchFamily="2" charset="0"/>
                <a:ea typeface="Verdana"/>
              </a:rPr>
              <a:t>CEAL-SM/SUSESO</a:t>
            </a:r>
            <a:endParaRPr lang="es-ES" sz="3600" dirty="0">
              <a:solidFill>
                <a:srgbClr val="002060"/>
              </a:solidFill>
              <a:latin typeface="GOTHAM-BOOK" panose="02000504050000020004" pitchFamily="2" charset="0"/>
            </a:endParaRPr>
          </a:p>
        </p:txBody>
      </p:sp>
      <p:sp>
        <p:nvSpPr>
          <p:cNvPr id="3" name="2 Marcador de contenido"/>
          <p:cNvSpPr>
            <a:spLocks noGrp="1"/>
          </p:cNvSpPr>
          <p:nvPr>
            <p:ph idx="4294967295"/>
          </p:nvPr>
        </p:nvSpPr>
        <p:spPr>
          <a:xfrm>
            <a:off x="1183342" y="2185409"/>
            <a:ext cx="4615030" cy="3042807"/>
          </a:xfrm>
        </p:spPr>
        <p:txBody>
          <a:bodyPr>
            <a:normAutofit/>
          </a:bodyPr>
          <a:lstStyle/>
          <a:p>
            <a:pPr>
              <a:buNone/>
            </a:pPr>
            <a:r>
              <a:rPr lang="es-CL" sz="2400" b="1" dirty="0">
                <a:solidFill>
                  <a:schemeClr val="tx1">
                    <a:lumMod val="85000"/>
                    <a:lumOff val="15000"/>
                  </a:schemeClr>
                </a:solidFill>
                <a:latin typeface="GOTHAM-BOOK" panose="02000504050000020004" pitchFamily="2" charset="0"/>
                <a:ea typeface="Verdana"/>
              </a:rPr>
              <a:t>Características</a:t>
            </a:r>
            <a:endParaRPr lang="es-ES" sz="2400" dirty="0">
              <a:solidFill>
                <a:schemeClr val="tx1">
                  <a:lumMod val="85000"/>
                  <a:lumOff val="15000"/>
                </a:schemeClr>
              </a:solidFill>
              <a:latin typeface="GOTHAM-BOOK" panose="02000504050000020004" pitchFamily="2" charset="0"/>
            </a:endParaRPr>
          </a:p>
          <a:p>
            <a:endParaRPr lang="es-CL" sz="1800" dirty="0">
              <a:solidFill>
                <a:schemeClr val="tx1">
                  <a:lumMod val="85000"/>
                  <a:lumOff val="15000"/>
                </a:schemeClr>
              </a:solidFill>
              <a:latin typeface="GOTHAM-BOOK" panose="02000504050000020004" pitchFamily="2" charset="0"/>
              <a:ea typeface="Verdana" panose="020B0604030504040204" pitchFamily="34" charset="0"/>
            </a:endParaRPr>
          </a:p>
          <a:p>
            <a:r>
              <a:rPr lang="es-CL" sz="1800" b="1" dirty="0">
                <a:solidFill>
                  <a:schemeClr val="tx1">
                    <a:lumMod val="85000"/>
                    <a:lumOff val="15000"/>
                  </a:schemeClr>
                </a:solidFill>
                <a:latin typeface="GOTHAM-BOOK" panose="02000504050000020004" pitchFamily="2" charset="0"/>
                <a:ea typeface="Verdana"/>
              </a:rPr>
              <a:t>34 </a:t>
            </a:r>
            <a:r>
              <a:rPr lang="es-CL" sz="1800" dirty="0">
                <a:solidFill>
                  <a:schemeClr val="tx1">
                    <a:lumMod val="85000"/>
                    <a:lumOff val="15000"/>
                  </a:schemeClr>
                </a:solidFill>
                <a:latin typeface="GOTHAM-BOOK" panose="02000504050000020004" pitchFamily="2" charset="0"/>
                <a:ea typeface="Verdana"/>
              </a:rPr>
              <a:t>preguntas generales</a:t>
            </a:r>
            <a:endParaRPr lang="es-CL" sz="1400" dirty="0">
              <a:solidFill>
                <a:schemeClr val="tx1">
                  <a:lumMod val="85000"/>
                  <a:lumOff val="15000"/>
                </a:schemeClr>
              </a:solidFill>
              <a:latin typeface="GOTHAM-BOOK" panose="02000504050000020004" pitchFamily="2" charset="0"/>
              <a:ea typeface="Verdana" panose="020B0604030504040204" pitchFamily="34" charset="0"/>
            </a:endParaRPr>
          </a:p>
          <a:p>
            <a:r>
              <a:rPr lang="es-CL" sz="1800" b="1" dirty="0">
                <a:solidFill>
                  <a:schemeClr val="tx1">
                    <a:lumMod val="85000"/>
                    <a:lumOff val="15000"/>
                  </a:schemeClr>
                </a:solidFill>
                <a:latin typeface="GOTHAM-BOOK" panose="02000504050000020004" pitchFamily="2" charset="0"/>
                <a:ea typeface="Verdana"/>
              </a:rPr>
              <a:t>54</a:t>
            </a:r>
            <a:r>
              <a:rPr lang="es-CL" sz="1800" dirty="0">
                <a:solidFill>
                  <a:schemeClr val="tx1">
                    <a:lumMod val="85000"/>
                    <a:lumOff val="15000"/>
                  </a:schemeClr>
                </a:solidFill>
                <a:latin typeface="GOTHAM-BOOK" panose="02000504050000020004" pitchFamily="2" charset="0"/>
                <a:ea typeface="Verdana"/>
              </a:rPr>
              <a:t> preguntas de riesgos psicosociales</a:t>
            </a:r>
          </a:p>
          <a:p>
            <a:r>
              <a:rPr lang="es-CL" sz="1800" b="1" dirty="0">
                <a:solidFill>
                  <a:schemeClr val="tx1">
                    <a:lumMod val="85000"/>
                    <a:lumOff val="15000"/>
                  </a:schemeClr>
                </a:solidFill>
                <a:latin typeface="GOTHAM-BOOK" panose="02000504050000020004" pitchFamily="2" charset="0"/>
                <a:ea typeface="Verdana"/>
              </a:rPr>
              <a:t>12 </a:t>
            </a:r>
            <a:r>
              <a:rPr lang="es-CL" sz="1800" dirty="0">
                <a:solidFill>
                  <a:schemeClr val="tx1">
                    <a:lumMod val="85000"/>
                    <a:lumOff val="15000"/>
                  </a:schemeClr>
                </a:solidFill>
                <a:latin typeface="GOTHAM-BOOK" panose="02000504050000020004" pitchFamily="2" charset="0"/>
                <a:ea typeface="Verdana"/>
              </a:rPr>
              <a:t>Dimensiones</a:t>
            </a:r>
            <a:endParaRPr lang="es-CL" sz="1800" dirty="0">
              <a:solidFill>
                <a:schemeClr val="tx1">
                  <a:lumMod val="85000"/>
                  <a:lumOff val="15000"/>
                </a:schemeClr>
              </a:solidFill>
              <a:latin typeface="GOTHAM-BOOK" panose="02000504050000020004" pitchFamily="2" charset="0"/>
            </a:endParaRPr>
          </a:p>
          <a:p>
            <a:endParaRPr lang="es-CL" sz="1800" dirty="0">
              <a:solidFill>
                <a:schemeClr val="tx1">
                  <a:lumMod val="85000"/>
                  <a:lumOff val="15000"/>
                </a:schemeClr>
              </a:solidFill>
              <a:latin typeface="GOTHAM-BOOK" panose="02000504050000020004" pitchFamily="2" charset="0"/>
              <a:ea typeface="Verdana" panose="020B0604030504040204" pitchFamily="34" charset="0"/>
            </a:endParaRPr>
          </a:p>
          <a:p>
            <a:r>
              <a:rPr lang="es-CL" sz="1800" b="1" dirty="0">
                <a:solidFill>
                  <a:schemeClr val="tx1">
                    <a:lumMod val="85000"/>
                    <a:lumOff val="15000"/>
                  </a:schemeClr>
                </a:solidFill>
                <a:latin typeface="GOTHAM-BOOK" panose="02000504050000020004" pitchFamily="2" charset="0"/>
                <a:ea typeface="Verdana"/>
              </a:rPr>
              <a:t>Total </a:t>
            </a:r>
            <a:r>
              <a:rPr lang="es-CL" sz="1800" dirty="0">
                <a:solidFill>
                  <a:schemeClr val="tx1">
                    <a:lumMod val="85000"/>
                    <a:lumOff val="15000"/>
                  </a:schemeClr>
                </a:solidFill>
                <a:latin typeface="GOTHAM-BOOK" panose="02000504050000020004" pitchFamily="2" charset="0"/>
                <a:ea typeface="Verdana"/>
              </a:rPr>
              <a:t>: 88 preguntas.</a:t>
            </a:r>
          </a:p>
        </p:txBody>
      </p:sp>
    </p:spTree>
    <p:extLst>
      <p:ext uri="{BB962C8B-B14F-4D97-AF65-F5344CB8AC3E}">
        <p14:creationId xmlns:p14="http://schemas.microsoft.com/office/powerpoint/2010/main" val="87327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7503" y="1043492"/>
            <a:ext cx="6039585" cy="5814508"/>
          </a:xfrm>
          <a:prstGeom prst="rect">
            <a:avLst/>
          </a:prstGeom>
        </p:spPr>
      </p:pic>
      <p:sp>
        <p:nvSpPr>
          <p:cNvPr id="3074" name="Rectangle 11"/>
          <p:cNvSpPr>
            <a:spLocks noChangeArrowheads="1"/>
          </p:cNvSpPr>
          <p:nvPr/>
        </p:nvSpPr>
        <p:spPr bwMode="auto">
          <a:xfrm>
            <a:off x="987202" y="107660"/>
            <a:ext cx="5592684" cy="1871663"/>
          </a:xfrm>
          <a:prstGeom prst="rect">
            <a:avLst/>
          </a:prstGeom>
          <a:noFill/>
          <a:ln w="9525" algn="ctr">
            <a:noFill/>
            <a:miter lim="800000"/>
            <a:headEnd/>
            <a:tailEnd/>
          </a:ln>
        </p:spPr>
        <p:txBody>
          <a:bodyPr lIns="91440" tIns="45720" rIns="91440" bIns="45720" anchor="ctr"/>
          <a:lstStyle/>
          <a:p>
            <a:r>
              <a:rPr lang="es-CL" sz="2800" b="1" dirty="0">
                <a:solidFill>
                  <a:srgbClr val="002060"/>
                </a:solidFill>
                <a:latin typeface="GOTHAM-BOOK" panose="02000504050000020004" pitchFamily="2" charset="0"/>
                <a:ea typeface="Verdana"/>
                <a:cs typeface="Arial" panose="020B0604020202020204" pitchFamily="34" charset="0"/>
              </a:rPr>
              <a:t>Dimensiones y</a:t>
            </a:r>
          </a:p>
          <a:p>
            <a:r>
              <a:rPr lang="es-CL" sz="2800" b="1" dirty="0">
                <a:solidFill>
                  <a:srgbClr val="002060"/>
                </a:solidFill>
                <a:latin typeface="GOTHAM-BOOK" panose="02000504050000020004" pitchFamily="2" charset="0"/>
                <a:ea typeface="Verdana" panose="020B0604030504040204" pitchFamily="34" charset="0"/>
                <a:cs typeface="Arial" panose="020B0604020202020204" pitchFamily="34" charset="0"/>
              </a:rPr>
              <a:t>Sub dimensiones</a:t>
            </a:r>
          </a:p>
        </p:txBody>
      </p:sp>
      <p:sp>
        <p:nvSpPr>
          <p:cNvPr id="3" name="TextBox 2">
            <a:extLst>
              <a:ext uri="{FF2B5EF4-FFF2-40B4-BE49-F238E27FC236}">
                <a16:creationId xmlns:a16="http://schemas.microsoft.com/office/drawing/2014/main" id="{4C60E9A2-D77A-AC4F-B537-5F42CF1DD72E}"/>
              </a:ext>
            </a:extLst>
          </p:cNvPr>
          <p:cNvSpPr txBox="1"/>
          <p:nvPr/>
        </p:nvSpPr>
        <p:spPr>
          <a:xfrm>
            <a:off x="987202" y="2185680"/>
            <a:ext cx="413644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GOTHAM-BOOK" panose="02000504050000020004" pitchFamily="2" charset="0"/>
                <a:cs typeface="Arial" panose="020B0604020202020204" pitchFamily="34" charset="0"/>
              </a:rPr>
              <a:t>¿Qué es una “dimensión”?</a:t>
            </a:r>
          </a:p>
        </p:txBody>
      </p:sp>
      <p:sp>
        <p:nvSpPr>
          <p:cNvPr id="4" name="TextBox 3">
            <a:extLst>
              <a:ext uri="{FF2B5EF4-FFF2-40B4-BE49-F238E27FC236}">
                <a16:creationId xmlns:a16="http://schemas.microsoft.com/office/drawing/2014/main" id="{1FC72420-C558-1851-203E-C742486B86ED}"/>
              </a:ext>
            </a:extLst>
          </p:cNvPr>
          <p:cNvSpPr txBox="1"/>
          <p:nvPr/>
        </p:nvSpPr>
        <p:spPr>
          <a:xfrm>
            <a:off x="987202" y="2753790"/>
            <a:ext cx="519844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OTHAM-BOOK" panose="02000504050000020004" pitchFamily="2" charset="0"/>
                <a:ea typeface="Verdana"/>
                <a:cs typeface="Arial" panose="020B0604020202020204" pitchFamily="34" charset="0"/>
              </a:rPr>
              <a:t>Es </a:t>
            </a:r>
            <a:r>
              <a:rPr lang="en-US" dirty="0" err="1">
                <a:latin typeface="GOTHAM-BOOK" panose="02000504050000020004" pitchFamily="2" charset="0"/>
                <a:ea typeface="Verdana"/>
                <a:cs typeface="Arial" panose="020B0604020202020204" pitchFamily="34" charset="0"/>
              </a:rPr>
              <a:t>una</a:t>
            </a:r>
            <a:r>
              <a:rPr lang="en-US" dirty="0">
                <a:latin typeface="GOTHAM-BOOK" panose="02000504050000020004" pitchFamily="2" charset="0"/>
                <a:ea typeface="Verdana"/>
                <a:cs typeface="Arial" panose="020B0604020202020204" pitchFamily="34" charset="0"/>
              </a:rPr>
              <a:t> </a:t>
            </a:r>
            <a:r>
              <a:rPr lang="en-US" dirty="0" err="1">
                <a:latin typeface="GOTHAM-BOOK" panose="02000504050000020004" pitchFamily="2" charset="0"/>
                <a:ea typeface="Verdana"/>
                <a:cs typeface="Arial" panose="020B0604020202020204" pitchFamily="34" charset="0"/>
              </a:rPr>
              <a:t>característica</a:t>
            </a:r>
            <a:r>
              <a:rPr lang="en-US" dirty="0">
                <a:latin typeface="GOTHAM-BOOK" panose="02000504050000020004" pitchFamily="2" charset="0"/>
                <a:ea typeface="Verdana"/>
                <a:cs typeface="Arial" panose="020B0604020202020204" pitchFamily="34" charset="0"/>
              </a:rPr>
              <a:t> o un </a:t>
            </a:r>
            <a:r>
              <a:rPr lang="en-US" dirty="0" err="1">
                <a:latin typeface="GOTHAM-BOOK" panose="02000504050000020004" pitchFamily="2" charset="0"/>
                <a:ea typeface="Verdana"/>
                <a:cs typeface="Arial" panose="020B0604020202020204" pitchFamily="34" charset="0"/>
              </a:rPr>
              <a:t>aspecto</a:t>
            </a:r>
            <a:r>
              <a:rPr lang="en-US" dirty="0">
                <a:latin typeface="GOTHAM-BOOK" panose="02000504050000020004" pitchFamily="2" charset="0"/>
                <a:ea typeface="Verdana"/>
                <a:cs typeface="Arial" panose="020B0604020202020204" pitchFamily="34" charset="0"/>
              </a:rPr>
              <a:t> que </a:t>
            </a:r>
            <a:r>
              <a:rPr lang="en-US" dirty="0" err="1">
                <a:latin typeface="GOTHAM-BOOK" panose="02000504050000020004" pitchFamily="2" charset="0"/>
                <a:ea typeface="Verdana"/>
                <a:cs typeface="Arial" panose="020B0604020202020204" pitchFamily="34" charset="0"/>
              </a:rPr>
              <a:t>tiene</a:t>
            </a:r>
            <a:r>
              <a:rPr lang="en-US" dirty="0">
                <a:latin typeface="GOTHAM-BOOK" panose="02000504050000020004" pitchFamily="2" charset="0"/>
                <a:ea typeface="Verdana"/>
                <a:cs typeface="Arial" panose="020B0604020202020204" pitchFamily="34" charset="0"/>
              </a:rPr>
              <a:t> </a:t>
            </a:r>
            <a:r>
              <a:rPr lang="en-US" dirty="0" err="1">
                <a:latin typeface="GOTHAM-BOOK" panose="02000504050000020004" pitchFamily="2" charset="0"/>
                <a:ea typeface="Verdana"/>
                <a:cs typeface="Arial" panose="020B0604020202020204" pitchFamily="34" charset="0"/>
              </a:rPr>
              <a:t>algún</a:t>
            </a:r>
            <a:r>
              <a:rPr lang="en-US" dirty="0">
                <a:latin typeface="GOTHAM-BOOK" panose="02000504050000020004" pitchFamily="2" charset="0"/>
                <a:ea typeface="Verdana"/>
                <a:cs typeface="Arial" panose="020B0604020202020204" pitchFamily="34" charset="0"/>
              </a:rPr>
              <a:t> </a:t>
            </a:r>
            <a:r>
              <a:rPr lang="en-US" dirty="0" err="1">
                <a:latin typeface="GOTHAM-BOOK" panose="02000504050000020004" pitchFamily="2" charset="0"/>
                <a:ea typeface="Verdana"/>
                <a:cs typeface="Arial" panose="020B0604020202020204" pitchFamily="34" charset="0"/>
              </a:rPr>
              <a:t>elemento</a:t>
            </a:r>
            <a:r>
              <a:rPr lang="en-US" dirty="0">
                <a:latin typeface="GOTHAM-BOOK" panose="02000504050000020004" pitchFamily="2" charset="0"/>
                <a:ea typeface="Verdana"/>
                <a:cs typeface="Arial" panose="020B0604020202020204" pitchFamily="34" charset="0"/>
              </a:rPr>
              <a:t>, idea o </a:t>
            </a:r>
            <a:r>
              <a:rPr lang="en-US" dirty="0" err="1">
                <a:latin typeface="GOTHAM-BOOK" panose="02000504050000020004" pitchFamily="2" charset="0"/>
                <a:ea typeface="Verdana"/>
                <a:cs typeface="Arial" panose="020B0604020202020204" pitchFamily="34" charset="0"/>
              </a:rPr>
              <a:t>concepto</a:t>
            </a:r>
            <a:r>
              <a:rPr lang="en-US" dirty="0">
                <a:latin typeface="GOTHAM-BOOK" panose="02000504050000020004" pitchFamily="2" charset="0"/>
                <a:ea typeface="Verdana"/>
                <a:cs typeface="Arial" panose="020B0604020202020204" pitchFamily="34" charset="0"/>
              </a:rPr>
              <a:t> </a:t>
            </a:r>
            <a:r>
              <a:rPr lang="en-US" dirty="0" err="1">
                <a:latin typeface="GOTHAM-BOOK" panose="02000504050000020004" pitchFamily="2" charset="0"/>
                <a:ea typeface="Verdana"/>
                <a:cs typeface="Arial" panose="020B0604020202020204" pitchFamily="34" charset="0"/>
              </a:rPr>
              <a:t>complejo</a:t>
            </a:r>
            <a:r>
              <a:rPr lang="en-US" dirty="0">
                <a:latin typeface="GOTHAM-BOOK" panose="02000504050000020004" pitchFamily="2" charset="0"/>
                <a:ea typeface="Verdana"/>
                <a:cs typeface="Arial" panose="020B0604020202020204" pitchFamily="34" charset="0"/>
              </a:rPr>
              <a:t> y que </a:t>
            </a:r>
            <a:r>
              <a:rPr lang="en-US" dirty="0" err="1">
                <a:latin typeface="GOTHAM-BOOK" panose="02000504050000020004" pitchFamily="2" charset="0"/>
                <a:ea typeface="Verdana"/>
                <a:cs typeface="Arial" panose="020B0604020202020204" pitchFamily="34" charset="0"/>
              </a:rPr>
              <a:t>permite</a:t>
            </a:r>
            <a:r>
              <a:rPr lang="en-US" dirty="0">
                <a:latin typeface="GOTHAM-BOOK" panose="02000504050000020004" pitchFamily="2" charset="0"/>
                <a:ea typeface="Verdana"/>
                <a:cs typeface="Arial" panose="020B0604020202020204" pitchFamily="34" charset="0"/>
              </a:rPr>
              <a:t> </a:t>
            </a:r>
            <a:r>
              <a:rPr lang="en-US" dirty="0" err="1">
                <a:latin typeface="GOTHAM-BOOK" panose="02000504050000020004" pitchFamily="2" charset="0"/>
                <a:ea typeface="Verdana"/>
                <a:cs typeface="Arial" panose="020B0604020202020204" pitchFamily="34" charset="0"/>
              </a:rPr>
              <a:t>entenderlo</a:t>
            </a:r>
            <a:r>
              <a:rPr lang="en-US" dirty="0">
                <a:latin typeface="GOTHAM-BOOK" panose="02000504050000020004" pitchFamily="2" charset="0"/>
                <a:ea typeface="Verdana"/>
                <a:cs typeface="Arial" panose="020B0604020202020204" pitchFamily="34" charset="0"/>
              </a:rPr>
              <a:t> </a:t>
            </a:r>
            <a:r>
              <a:rPr lang="en-US" dirty="0" err="1">
                <a:latin typeface="GOTHAM-BOOK" panose="02000504050000020004" pitchFamily="2" charset="0"/>
                <a:ea typeface="Verdana"/>
                <a:cs typeface="Arial" panose="020B0604020202020204" pitchFamily="34" charset="0"/>
              </a:rPr>
              <a:t>mejor</a:t>
            </a:r>
            <a:r>
              <a:rPr lang="en-US" dirty="0">
                <a:latin typeface="GOTHAM-BOOK" panose="02000504050000020004" pitchFamily="2" charset="0"/>
                <a:ea typeface="Verdana"/>
                <a:cs typeface="Arial" panose="020B0604020202020204" pitchFamily="34" charset="0"/>
              </a:rPr>
              <a:t>. </a:t>
            </a:r>
          </a:p>
          <a:p>
            <a:endParaRPr lang="en-US" dirty="0">
              <a:latin typeface="GOTHAM-BOOK" panose="02000504050000020004" pitchFamily="2" charset="0"/>
              <a:ea typeface="Verdana"/>
              <a:cs typeface="Arial" panose="020B0604020202020204" pitchFamily="34" charset="0"/>
            </a:endParaRPr>
          </a:p>
          <a:p>
            <a:r>
              <a:rPr lang="en-US" dirty="0">
                <a:latin typeface="GOTHAM-BOOK" panose="02000504050000020004" pitchFamily="2" charset="0"/>
                <a:ea typeface="Verdana"/>
                <a:cs typeface="Arial" panose="020B0604020202020204" pitchFamily="34" charset="0"/>
              </a:rPr>
              <a:t>Como </a:t>
            </a:r>
            <a:r>
              <a:rPr lang="en-US" b="1" dirty="0">
                <a:latin typeface="GOTHAM-BOOK" panose="02000504050000020004" pitchFamily="2" charset="0"/>
                <a:ea typeface="Verdana"/>
                <a:cs typeface="Arial" panose="020B0604020202020204" pitchFamily="34" charset="0"/>
              </a:rPr>
              <a:t>el</a:t>
            </a:r>
            <a:r>
              <a:rPr lang="en-US" b="1" dirty="0">
                <a:latin typeface="GOTHAM-BOOK" panose="02000504050000020004" pitchFamily="2" charset="0"/>
                <a:ea typeface="+mn-lt"/>
                <a:cs typeface="Arial" panose="020B0604020202020204" pitchFamily="34" charset="0"/>
              </a:rPr>
              <a:t> </a:t>
            </a:r>
            <a:r>
              <a:rPr lang="en-US" b="1" dirty="0" err="1">
                <a:latin typeface="GOTHAM-BOOK" panose="02000504050000020004" pitchFamily="2" charset="0"/>
                <a:ea typeface="+mn-lt"/>
                <a:cs typeface="Arial" panose="020B0604020202020204" pitchFamily="34" charset="0"/>
              </a:rPr>
              <a:t>riesgo</a:t>
            </a:r>
            <a:r>
              <a:rPr lang="en-US" b="1" dirty="0">
                <a:latin typeface="GOTHAM-BOOK" panose="02000504050000020004" pitchFamily="2" charset="0"/>
                <a:ea typeface="+mn-lt"/>
                <a:cs typeface="Arial" panose="020B0604020202020204" pitchFamily="34" charset="0"/>
              </a:rPr>
              <a:t> </a:t>
            </a:r>
            <a:r>
              <a:rPr lang="en-US" b="1" dirty="0" err="1">
                <a:latin typeface="GOTHAM-BOOK" panose="02000504050000020004" pitchFamily="2" charset="0"/>
                <a:ea typeface="+mn-lt"/>
                <a:cs typeface="Arial" panose="020B0604020202020204" pitchFamily="34" charset="0"/>
              </a:rPr>
              <a:t>psicosocial</a:t>
            </a:r>
            <a:r>
              <a:rPr lang="en-US" b="1" dirty="0">
                <a:latin typeface="GOTHAM-BOOK" panose="02000504050000020004" pitchFamily="2" charset="0"/>
                <a:ea typeface="+mn-lt"/>
                <a:cs typeface="Arial" panose="020B0604020202020204" pitchFamily="34" charset="0"/>
              </a:rPr>
              <a:t> </a:t>
            </a:r>
            <a:r>
              <a:rPr lang="en-US" b="1" dirty="0" err="1">
                <a:latin typeface="GOTHAM-BOOK" panose="02000504050000020004" pitchFamily="2" charset="0"/>
                <a:ea typeface="+mn-lt"/>
                <a:cs typeface="Arial" panose="020B0604020202020204" pitchFamily="34" charset="0"/>
              </a:rPr>
              <a:t>en</a:t>
            </a:r>
            <a:r>
              <a:rPr lang="en-US" b="1" dirty="0">
                <a:latin typeface="GOTHAM-BOOK" panose="02000504050000020004" pitchFamily="2" charset="0"/>
                <a:ea typeface="+mn-lt"/>
                <a:cs typeface="Arial" panose="020B0604020202020204" pitchFamily="34" charset="0"/>
              </a:rPr>
              <a:t> el </a:t>
            </a:r>
            <a:r>
              <a:rPr lang="en-US" b="1" dirty="0" err="1">
                <a:latin typeface="GOTHAM-BOOK" panose="02000504050000020004" pitchFamily="2" charset="0"/>
                <a:ea typeface="+mn-lt"/>
                <a:cs typeface="Arial" panose="020B0604020202020204" pitchFamily="34" charset="0"/>
              </a:rPr>
              <a:t>trabajo</a:t>
            </a:r>
            <a:r>
              <a:rPr lang="en-US" b="1" dirty="0">
                <a:latin typeface="GOTHAM-BOOK" panose="02000504050000020004" pitchFamily="2" charset="0"/>
                <a:ea typeface="+mn-lt"/>
                <a:cs typeface="Arial" panose="020B0604020202020204" pitchFamily="34" charset="0"/>
              </a:rPr>
              <a:t> es un</a:t>
            </a:r>
            <a:r>
              <a:rPr lang="en-US" dirty="0">
                <a:latin typeface="GOTHAM-BOOK" panose="02000504050000020004" pitchFamily="2" charset="0"/>
                <a:ea typeface="+mn-lt"/>
                <a:cs typeface="Arial" panose="020B0604020202020204" pitchFamily="34" charset="0"/>
              </a:rPr>
              <a:t> </a:t>
            </a:r>
            <a:r>
              <a:rPr lang="en-US" b="1" dirty="0" err="1">
                <a:latin typeface="GOTHAM-BOOK" panose="02000504050000020004" pitchFamily="2" charset="0"/>
                <a:ea typeface="+mn-lt"/>
                <a:cs typeface="Arial" panose="020B0604020202020204" pitchFamily="34" charset="0"/>
              </a:rPr>
              <a:t>concepto</a:t>
            </a:r>
            <a:r>
              <a:rPr lang="en-US" b="1" dirty="0">
                <a:latin typeface="GOTHAM-BOOK" panose="02000504050000020004" pitchFamily="2" charset="0"/>
                <a:ea typeface="+mn-lt"/>
                <a:cs typeface="Arial" panose="020B0604020202020204" pitchFamily="34" charset="0"/>
              </a:rPr>
              <a:t> </a:t>
            </a:r>
            <a:r>
              <a:rPr lang="en-US" b="1" dirty="0" err="1">
                <a:latin typeface="GOTHAM-BOOK" panose="02000504050000020004" pitchFamily="2" charset="0"/>
                <a:ea typeface="+mn-lt"/>
                <a:cs typeface="Arial" panose="020B0604020202020204" pitchFamily="34" charset="0"/>
              </a:rPr>
              <a:t>complejo</a:t>
            </a:r>
            <a:r>
              <a:rPr lang="en-US" dirty="0">
                <a:latin typeface="GOTHAM-BOOK" panose="02000504050000020004" pitchFamily="2" charset="0"/>
                <a:ea typeface="+mn-lt"/>
                <a:cs typeface="Arial" panose="020B0604020202020204" pitchFamily="34" charset="0"/>
              </a:rPr>
              <a:t>, se </a:t>
            </a:r>
            <a:r>
              <a:rPr lang="en-US" dirty="0" err="1">
                <a:latin typeface="GOTHAM-BOOK" panose="02000504050000020004" pitchFamily="2" charset="0"/>
                <a:ea typeface="+mn-lt"/>
                <a:cs typeface="Arial" panose="020B0604020202020204" pitchFamily="34" charset="0"/>
              </a:rPr>
              <a:t>puede</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estudiar</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en</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muchas</a:t>
            </a:r>
            <a:r>
              <a:rPr lang="en-US" dirty="0">
                <a:latin typeface="GOTHAM-BOOK" panose="02000504050000020004" pitchFamily="2" charset="0"/>
                <a:ea typeface="+mn-lt"/>
                <a:cs typeface="Arial" panose="020B0604020202020204" pitchFamily="34" charset="0"/>
              </a:rPr>
              <a:t> </a:t>
            </a:r>
            <a:r>
              <a:rPr lang="en-US" dirty="0" err="1">
                <a:latin typeface="GOTHAM-BOOK" panose="02000504050000020004" pitchFamily="2" charset="0"/>
                <a:ea typeface="+mn-lt"/>
                <a:cs typeface="Arial" panose="020B0604020202020204" pitchFamily="34" charset="0"/>
              </a:rPr>
              <a:t>dimensiones</a:t>
            </a:r>
            <a:r>
              <a:rPr lang="en-US" dirty="0">
                <a:latin typeface="GOTHAM-BOOK" panose="02000504050000020004" pitchFamily="2" charset="0"/>
                <a:ea typeface="+mn-lt"/>
                <a:cs typeface="Arial" panose="020B0604020202020204" pitchFamily="34" charset="0"/>
              </a:rPr>
              <a:t> o </a:t>
            </a:r>
            <a:endParaRPr lang="en-US" dirty="0">
              <a:latin typeface="GOTHAM-BOOK" panose="02000504050000020004" pitchFamily="2" charset="0"/>
              <a:ea typeface="Verdana"/>
              <a:cs typeface="Arial" panose="020B0604020202020204" pitchFamily="34" charset="0"/>
            </a:endParaRPr>
          </a:p>
          <a:p>
            <a:r>
              <a:rPr lang="en-US" dirty="0" err="1">
                <a:latin typeface="GOTHAM-BOOK" panose="02000504050000020004" pitchFamily="2" charset="0"/>
                <a:ea typeface="+mn-lt"/>
                <a:cs typeface="Arial" panose="020B0604020202020204" pitchFamily="34" charset="0"/>
              </a:rPr>
              <a:t>características</a:t>
            </a:r>
            <a:r>
              <a:rPr lang="en-US" dirty="0">
                <a:latin typeface="GOTHAM-BOOK" panose="02000504050000020004" pitchFamily="2" charset="0"/>
                <a:ea typeface="+mn-lt"/>
                <a:cs typeface="Arial" panose="020B0604020202020204" pitchFamily="34" charset="0"/>
              </a:rPr>
              <a:t>. </a:t>
            </a:r>
            <a:endParaRPr lang="en-US" dirty="0">
              <a:latin typeface="GOTHAM-BOOK" panose="02000504050000020004" pitchFamily="2" charset="0"/>
              <a:ea typeface="Verdana"/>
              <a:cs typeface="Arial" panose="020B0604020202020204" pitchFamily="34" charset="0"/>
            </a:endParaRPr>
          </a:p>
        </p:txBody>
      </p:sp>
    </p:spTree>
    <p:extLst>
      <p:ext uri="{BB962C8B-B14F-4D97-AF65-F5344CB8AC3E}">
        <p14:creationId xmlns:p14="http://schemas.microsoft.com/office/powerpoint/2010/main" val="200321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703B010AB2C5E4D9644AE562D63E132" ma:contentTypeVersion="1" ma:contentTypeDescription="Crear nuevo documento." ma:contentTypeScope="" ma:versionID="d44a5cfc7b3d8cb670be5fd8f4a16730">
  <xsd:schema xmlns:xsd="http://www.w3.org/2001/XMLSchema" xmlns:xs="http://www.w3.org/2001/XMLSchema" xmlns:p="http://schemas.microsoft.com/office/2006/metadata/properties" xmlns:ns1="http://schemas.microsoft.com/sharepoint/v3" targetNamespace="http://schemas.microsoft.com/office/2006/metadata/properties" ma:root="true" ma:fieldsID="21cd325b05356bdcd3395e26d588ff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185638-FC64-48BE-8F1C-0BF16CD44D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5442C4-DC87-4F46-BBD5-96D1571E40EE}">
  <ds:schemaRefs>
    <ds:schemaRef ds:uri="http://www.w3.org/XML/1998/namespace"/>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177C7A63-29F7-494E-A5FD-AEED58A042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10490</TotalTime>
  <Words>3086</Words>
  <Application>Microsoft Office PowerPoint</Application>
  <PresentationFormat>Panorámica</PresentationFormat>
  <Paragraphs>461</Paragraphs>
  <Slides>68</Slides>
  <Notes>37</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68</vt:i4>
      </vt:variant>
    </vt:vector>
  </HeadingPairs>
  <TitlesOfParts>
    <vt:vector size="79" baseType="lpstr">
      <vt:lpstr>ＭＳ Ｐゴシック</vt:lpstr>
      <vt:lpstr>Arial</vt:lpstr>
      <vt:lpstr>Arial Black</vt:lpstr>
      <vt:lpstr>Calibri</vt:lpstr>
      <vt:lpstr>GOTHAM-BOOK</vt:lpstr>
      <vt:lpstr>Tahoma</vt:lpstr>
      <vt:lpstr>Times</vt:lpstr>
      <vt:lpstr>Times New Roman</vt:lpstr>
      <vt:lpstr>Verdana</vt:lpstr>
      <vt:lpstr>Wingdings</vt:lpstr>
      <vt:lpstr>6_Tema de Office</vt:lpstr>
      <vt:lpstr>Presentación de PowerPoint</vt:lpstr>
      <vt:lpstr>Presentación de PowerPoint</vt:lpstr>
      <vt:lpstr>Presentación de PowerPoint</vt:lpstr>
      <vt:lpstr>Definición</vt:lpstr>
      <vt:lpstr>Presentación de PowerPoint</vt:lpstr>
      <vt:lpstr>Hitos Normativos</vt:lpstr>
      <vt:lpstr>Presentación de PowerPoint</vt:lpstr>
      <vt:lpstr>CEAL-SM/SUSESO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Genesis Vargas</dc:creator>
  <cp:lastModifiedBy>Carolina Villas V</cp:lastModifiedBy>
  <cp:revision>858</cp:revision>
  <dcterms:created xsi:type="dcterms:W3CDTF">2017-04-03T15:58:06Z</dcterms:created>
  <dcterms:modified xsi:type="dcterms:W3CDTF">2024-04-15T18:40:45Z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0x0101008703B010AB2C5E4D9644AE562D63E132</vt:lpwstr>
  </property>
</Properties>
</file>